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2"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82027-2C4E-438B-9FD7-05C3307CB935}" type="datetimeFigureOut">
              <a:rPr lang="vi-VN" smtClean="0"/>
              <a:t>24/08/2023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337BB-A0F6-407A-A959-516A486049CE}" type="slidenum">
              <a:rPr lang="vi-VN" smtClean="0"/>
              <a:t>‹#›</a:t>
            </a:fld>
            <a:endParaRPr lang="vi-VN"/>
          </a:p>
        </p:txBody>
      </p:sp>
    </p:spTree>
    <p:extLst>
      <p:ext uri="{BB962C8B-B14F-4D97-AF65-F5344CB8AC3E}">
        <p14:creationId xmlns:p14="http://schemas.microsoft.com/office/powerpoint/2010/main" val="422782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99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7649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274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0698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solidFill>
                  <a:srgbClr val="00264D"/>
                </a:solidFill>
                <a:latin typeface="Open Sans"/>
              </a:rPr>
              <a:t> Đó là những âm thanh của đời thường luôn luôn vang vọng trong kí ức nhà thơ.</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2483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38034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7558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0834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50D7155-D0CF-4FD3-8A9E-F828528D26BC}" type="datetimeFigureOut">
              <a:rPr lang="vi-VN" smtClean="0"/>
              <a:t>24/08/2023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337228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50D7155-D0CF-4FD3-8A9E-F828528D26BC}" type="datetimeFigureOut">
              <a:rPr lang="vi-VN" smtClean="0"/>
              <a:t>24/08/2023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2282363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50D7155-D0CF-4FD3-8A9E-F828528D26BC}" type="datetimeFigureOut">
              <a:rPr lang="vi-VN" smtClean="0"/>
              <a:t>24/08/2023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98560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50D7155-D0CF-4FD3-8A9E-F828528D26BC}" type="datetimeFigureOut">
              <a:rPr lang="vi-VN" smtClean="0"/>
              <a:t>24/08/2023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2140072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0D7155-D0CF-4FD3-8A9E-F828528D26BC}" type="datetimeFigureOut">
              <a:rPr lang="vi-VN" smtClean="0"/>
              <a:t>24/08/2023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73950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50D7155-D0CF-4FD3-8A9E-F828528D26BC}" type="datetimeFigureOut">
              <a:rPr lang="vi-VN" smtClean="0"/>
              <a:t>24/08/2023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14205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50D7155-D0CF-4FD3-8A9E-F828528D26BC}" type="datetimeFigureOut">
              <a:rPr lang="vi-VN" smtClean="0"/>
              <a:t>24/08/2023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411141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50D7155-D0CF-4FD3-8A9E-F828528D26BC}" type="datetimeFigureOut">
              <a:rPr lang="vi-VN" smtClean="0"/>
              <a:t>24/08/2023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23701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D7155-D0CF-4FD3-8A9E-F828528D26BC}" type="datetimeFigureOut">
              <a:rPr lang="vi-VN" smtClean="0"/>
              <a:t>24/08/2023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189372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0D7155-D0CF-4FD3-8A9E-F828528D26BC}" type="datetimeFigureOut">
              <a:rPr lang="vi-VN" smtClean="0"/>
              <a:t>24/08/2023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32077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0D7155-D0CF-4FD3-8A9E-F828528D26BC}" type="datetimeFigureOut">
              <a:rPr lang="vi-VN" smtClean="0"/>
              <a:t>24/08/2023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D590C56-1BAD-4F74-83B7-77B796E72B32}" type="slidenum">
              <a:rPr lang="vi-VN" smtClean="0"/>
              <a:t>‹#›</a:t>
            </a:fld>
            <a:endParaRPr lang="vi-VN"/>
          </a:p>
        </p:txBody>
      </p:sp>
    </p:spTree>
    <p:extLst>
      <p:ext uri="{BB962C8B-B14F-4D97-AF65-F5344CB8AC3E}">
        <p14:creationId xmlns:p14="http://schemas.microsoft.com/office/powerpoint/2010/main" val="143626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D7155-D0CF-4FD3-8A9E-F828528D26BC}" type="datetimeFigureOut">
              <a:rPr lang="vi-VN" smtClean="0"/>
              <a:t>24/08/2023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90C56-1BAD-4F74-83B7-77B796E72B32}" type="slidenum">
              <a:rPr lang="vi-VN" smtClean="0"/>
              <a:t>‹#›</a:t>
            </a:fld>
            <a:endParaRPr lang="vi-VN"/>
          </a:p>
        </p:txBody>
      </p:sp>
    </p:spTree>
    <p:extLst>
      <p:ext uri="{BB962C8B-B14F-4D97-AF65-F5344CB8AC3E}">
        <p14:creationId xmlns:p14="http://schemas.microsoft.com/office/powerpoint/2010/main" val="368621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7.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1588" y="1588"/>
            <a:ext cx="3595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a:solidFill>
                  <a:srgbClr val="C00000"/>
                </a:solidFill>
                <a:latin typeface="Times New Roman" panose="02020603050405020304" pitchFamily="18" charset="0"/>
                <a:cs typeface="Times New Roman" panose="02020603050405020304" pitchFamily="18" charset="0"/>
              </a:rPr>
              <a:t>Tr</a:t>
            </a:r>
            <a:r>
              <a:rPr lang="vi-VN" altLang="en-US" sz="2100" b="1">
                <a:solidFill>
                  <a:srgbClr val="C00000"/>
                </a:solidFill>
                <a:latin typeface="Times New Roman" panose="02020603050405020304" pitchFamily="18" charset="0"/>
                <a:cs typeface="Times New Roman" panose="02020603050405020304" pitchFamily="18" charset="0"/>
              </a:rPr>
              <a:t>ư</a:t>
            </a:r>
            <a:r>
              <a:rPr lang="en-US" altLang="en-US" sz="2100" b="1">
                <a:solidFill>
                  <a:srgbClr val="C00000"/>
                </a:solidFill>
                <a:latin typeface="Times New Roman" panose="02020603050405020304" pitchFamily="18" charset="0"/>
                <a:cs typeface="Times New Roman" panose="02020603050405020304" pitchFamily="18" charset="0"/>
              </a:rPr>
              <a:t>ờng: THCS Bình Khánh</a:t>
            </a:r>
          </a:p>
          <a:p>
            <a:pPr>
              <a:lnSpc>
                <a:spcPct val="100000"/>
              </a:lnSpc>
              <a:spcBef>
                <a:spcPct val="0"/>
              </a:spcBef>
              <a:buFontTx/>
              <a:buNone/>
            </a:pPr>
            <a:r>
              <a:rPr lang="en-US" altLang="en-US" sz="2100" b="1">
                <a:solidFill>
                  <a:srgbClr val="C00000"/>
                </a:solidFill>
                <a:latin typeface="Times New Roman" panose="02020603050405020304" pitchFamily="18" charset="0"/>
                <a:cs typeface="Times New Roman" panose="02020603050405020304" pitchFamily="18" charset="0"/>
              </a:rPr>
              <a:t>Tổ: Ngữ văn</a:t>
            </a:r>
          </a:p>
        </p:txBody>
      </p:sp>
    </p:spTree>
    <p:extLst>
      <p:ext uri="{BB962C8B-B14F-4D97-AF65-F5344CB8AC3E}">
        <p14:creationId xmlns:p14="http://schemas.microsoft.com/office/powerpoint/2010/main" val="2081079302"/>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
        <p:nvSpPr>
          <p:cNvPr id="14" name="îsḷîḑê">
            <a:extLst>
              <a:ext uri="{FF2B5EF4-FFF2-40B4-BE49-F238E27FC236}">
                <a16:creationId xmlns:a16="http://schemas.microsoft.com/office/drawing/2014/main" id="{9837362A-33E5-B049-BF0E-27DE09B89DE0}"/>
              </a:ext>
            </a:extLst>
          </p:cNvPr>
          <p:cNvSpPr/>
          <p:nvPr/>
        </p:nvSpPr>
        <p:spPr>
          <a:xfrm>
            <a:off x="981612" y="877884"/>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1</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16" name="îsḷîḑê">
            <a:extLst>
              <a:ext uri="{FF2B5EF4-FFF2-40B4-BE49-F238E27FC236}">
                <a16:creationId xmlns:a16="http://schemas.microsoft.com/office/drawing/2014/main" id="{3B692814-A0D0-AD4B-930A-899887309BF5}"/>
              </a:ext>
            </a:extLst>
          </p:cNvPr>
          <p:cNvSpPr/>
          <p:nvPr/>
        </p:nvSpPr>
        <p:spPr>
          <a:xfrm>
            <a:off x="1655552" y="877884"/>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Hình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ảnh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quê</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hương</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21" name="椭圆 7">
            <a:extLst>
              <a:ext uri="{FF2B5EF4-FFF2-40B4-BE49-F238E27FC236}">
                <a16:creationId xmlns:a16="http://schemas.microsoft.com/office/drawing/2014/main" id="{B5CCB9F1-528E-F349-823A-288FA7C8E741}"/>
              </a:ext>
            </a:extLst>
          </p:cNvPr>
          <p:cNvSpPr/>
          <p:nvPr/>
        </p:nvSpPr>
        <p:spPr>
          <a:xfrm>
            <a:off x="7575435" y="1354876"/>
            <a:ext cx="3733535" cy="354471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TextBox 21">
            <a:extLst>
              <a:ext uri="{FF2B5EF4-FFF2-40B4-BE49-F238E27FC236}">
                <a16:creationId xmlns:a16="http://schemas.microsoft.com/office/drawing/2014/main" id="{96A6865E-C683-CE47-AADD-0501F8B2D3ED}"/>
              </a:ext>
            </a:extLst>
          </p:cNvPr>
          <p:cNvSpPr txBox="1"/>
          <p:nvPr/>
        </p:nvSpPr>
        <p:spPr>
          <a:xfrm>
            <a:off x="7646093" y="2341503"/>
            <a:ext cx="366287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Tìm</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câu</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từ</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ngữ</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được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lặp</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lặp</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lại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trong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và</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nêu</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dụng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việc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sử</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dụng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cách</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diễn</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đạt</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đó</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a:t>
            </a:r>
          </a:p>
        </p:txBody>
      </p:sp>
      <p:pic>
        <p:nvPicPr>
          <p:cNvPr id="23" name="Picture 22">
            <a:extLst>
              <a:ext uri="{FF2B5EF4-FFF2-40B4-BE49-F238E27FC236}">
                <a16:creationId xmlns:a16="http://schemas.microsoft.com/office/drawing/2014/main" id="{3A41C8C3-9741-264E-A286-E708A07A6D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8765557" y="1333094"/>
            <a:ext cx="1450748" cy="1551185"/>
          </a:xfrm>
          <a:prstGeom prst="rect">
            <a:avLst/>
          </a:prstGeom>
        </p:spPr>
      </p:pic>
      <p:graphicFrame>
        <p:nvGraphicFramePr>
          <p:cNvPr id="4" name="Table 3">
            <a:extLst>
              <a:ext uri="{FF2B5EF4-FFF2-40B4-BE49-F238E27FC236}">
                <a16:creationId xmlns:a16="http://schemas.microsoft.com/office/drawing/2014/main" id="{33623C41-64A8-AA4D-9A40-8B71FF569084}"/>
              </a:ext>
            </a:extLst>
          </p:cNvPr>
          <p:cNvGraphicFramePr>
            <a:graphicFrameLocks noGrp="1"/>
          </p:cNvGraphicFramePr>
          <p:nvPr>
            <p:extLst/>
          </p:nvPr>
        </p:nvGraphicFramePr>
        <p:xfrm>
          <a:off x="981612" y="2683451"/>
          <a:ext cx="6217474" cy="1554480"/>
        </p:xfrm>
        <a:graphic>
          <a:graphicData uri="http://schemas.openxmlformats.org/drawingml/2006/table">
            <a:tbl>
              <a:tblPr firstRow="1" bandRow="1">
                <a:tableStyleId>{93296810-A885-4BE3-A3E7-6D5BEEA58F35}</a:tableStyleId>
              </a:tblPr>
              <a:tblGrid>
                <a:gridCol w="1648466">
                  <a:extLst>
                    <a:ext uri="{9D8B030D-6E8A-4147-A177-3AD203B41FA5}">
                      <a16:colId xmlns:a16="http://schemas.microsoft.com/office/drawing/2014/main" val="2534009104"/>
                    </a:ext>
                  </a:extLst>
                </a:gridCol>
                <a:gridCol w="2496517">
                  <a:extLst>
                    <a:ext uri="{9D8B030D-6E8A-4147-A177-3AD203B41FA5}">
                      <a16:colId xmlns:a16="http://schemas.microsoft.com/office/drawing/2014/main" val="1009977324"/>
                    </a:ext>
                  </a:extLst>
                </a:gridCol>
                <a:gridCol w="2072491">
                  <a:extLst>
                    <a:ext uri="{9D8B030D-6E8A-4147-A177-3AD203B41FA5}">
                      <a16:colId xmlns:a16="http://schemas.microsoft.com/office/drawing/2014/main" val="1496971414"/>
                    </a:ext>
                  </a:extLst>
                </a:gridCol>
              </a:tblGrid>
              <a:tr h="370840">
                <a:tc>
                  <a:txBody>
                    <a:bodyPr/>
                    <a:lstStyle/>
                    <a:p>
                      <a:pPr algn="ctr"/>
                      <a:endParaRPr lang="en-US" sz="2800" b="1" i="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t>Nghệ</a:t>
                      </a:r>
                      <a:r>
                        <a:rPr lang="en-US" sz="2800" dirty="0"/>
                        <a:t> </a:t>
                      </a:r>
                      <a:r>
                        <a:rPr lang="en-US" sz="2800" dirty="0" err="1"/>
                        <a:t>thuật</a:t>
                      </a:r>
                      <a:endParaRPr lang="en-US" sz="28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t>Tác</a:t>
                      </a:r>
                      <a:r>
                        <a:rPr lang="en-US" sz="2800" dirty="0"/>
                        <a:t> </a:t>
                      </a:r>
                      <a:r>
                        <a:rPr lang="en-US" sz="2800" dirty="0" err="1"/>
                        <a:t>dụng</a:t>
                      </a:r>
                      <a:endParaRPr lang="en-US" sz="28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3060473"/>
                  </a:ext>
                </a:extLst>
              </a:tr>
              <a:tr h="370840">
                <a:tc>
                  <a:txBody>
                    <a:bodyPr/>
                    <a:lstStyle/>
                    <a:p>
                      <a:r>
                        <a:rPr lang="en-US" sz="2800" dirty="0" err="1"/>
                        <a:t>Từ</a:t>
                      </a:r>
                      <a:r>
                        <a:rPr lang="en-US" sz="2800" dirty="0"/>
                        <a:t> </a:t>
                      </a:r>
                      <a:r>
                        <a:rPr lang="en-US" sz="2800" dirty="0" err="1"/>
                        <a:t>ngữ</a:t>
                      </a:r>
                      <a:endParaRPr lang="en-US" sz="28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457200" indent="-457200">
                        <a:buFontTx/>
                        <a:buChar char="-"/>
                      </a:pPr>
                      <a:endParaRPr lang="en-US" sz="2800" i="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i="1">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8192075"/>
                  </a:ext>
                </a:extLst>
              </a:tr>
              <a:tr h="370840">
                <a:tc>
                  <a:txBody>
                    <a:bodyPr/>
                    <a:lstStyle/>
                    <a:p>
                      <a:r>
                        <a:rPr lang="en-US" sz="2800" dirty="0" err="1"/>
                        <a:t>Câu</a:t>
                      </a:r>
                      <a:r>
                        <a:rPr lang="en-US" sz="2800" dirty="0"/>
                        <a:t> </a:t>
                      </a:r>
                      <a:r>
                        <a:rPr lang="en-US" sz="2800" dirty="0" err="1"/>
                        <a:t>thơ</a:t>
                      </a:r>
                      <a:endParaRPr lang="en-US" sz="28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i="1">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i="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6891769"/>
                  </a:ext>
                </a:extLst>
              </a:tr>
            </a:tbl>
          </a:graphicData>
        </a:graphic>
      </p:graphicFrame>
      <p:sp>
        <p:nvSpPr>
          <p:cNvPr id="11" name="矩形 4">
            <a:extLst>
              <a:ext uri="{FF2B5EF4-FFF2-40B4-BE49-F238E27FC236}">
                <a16:creationId xmlns:a16="http://schemas.microsoft.com/office/drawing/2014/main" id="{3B5238D2-8B8D-F64D-BF28-B322CE4AF479}"/>
              </a:ext>
            </a:extLst>
          </p:cNvPr>
          <p:cNvSpPr/>
          <p:nvPr/>
        </p:nvSpPr>
        <p:spPr>
          <a:xfrm>
            <a:off x="508196" y="94280"/>
            <a:ext cx="6735160" cy="76944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41256817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5"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0.70"/>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par>
                          <p:cTn id="27" fill="hold">
                            <p:stCondLst>
                              <p:cond delay="3000"/>
                            </p:stCondLst>
                            <p:childTnLst>
                              <p:par>
                                <p:cTn id="28" presetID="5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par>
                          <p:cTn id="33" fill="hold">
                            <p:stCondLst>
                              <p:cond delay="40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
        <p:nvSpPr>
          <p:cNvPr id="14" name="îsḷîḑê">
            <a:extLst>
              <a:ext uri="{FF2B5EF4-FFF2-40B4-BE49-F238E27FC236}">
                <a16:creationId xmlns:a16="http://schemas.microsoft.com/office/drawing/2014/main" id="{9837362A-33E5-B049-BF0E-27DE09B89DE0}"/>
              </a:ext>
            </a:extLst>
          </p:cNvPr>
          <p:cNvSpPr/>
          <p:nvPr/>
        </p:nvSpPr>
        <p:spPr>
          <a:xfrm>
            <a:off x="981612" y="616627"/>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1</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16" name="îsḷîḑê">
            <a:extLst>
              <a:ext uri="{FF2B5EF4-FFF2-40B4-BE49-F238E27FC236}">
                <a16:creationId xmlns:a16="http://schemas.microsoft.com/office/drawing/2014/main" id="{3B692814-A0D0-AD4B-930A-899887309BF5}"/>
              </a:ext>
            </a:extLst>
          </p:cNvPr>
          <p:cNvSpPr/>
          <p:nvPr/>
        </p:nvSpPr>
        <p:spPr>
          <a:xfrm>
            <a:off x="1705273" y="619311"/>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Hình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ảnh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quê</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hương</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graphicFrame>
        <p:nvGraphicFramePr>
          <p:cNvPr id="4" name="Table 3">
            <a:extLst>
              <a:ext uri="{FF2B5EF4-FFF2-40B4-BE49-F238E27FC236}">
                <a16:creationId xmlns:a16="http://schemas.microsoft.com/office/drawing/2014/main" id="{33623C41-64A8-AA4D-9A40-8B71FF569084}"/>
              </a:ext>
            </a:extLst>
          </p:cNvPr>
          <p:cNvGraphicFramePr>
            <a:graphicFrameLocks noGrp="1"/>
          </p:cNvGraphicFramePr>
          <p:nvPr>
            <p:extLst/>
          </p:nvPr>
        </p:nvGraphicFramePr>
        <p:xfrm>
          <a:off x="247206" y="1472907"/>
          <a:ext cx="7224748" cy="5037075"/>
        </p:xfrm>
        <a:graphic>
          <a:graphicData uri="http://schemas.openxmlformats.org/drawingml/2006/table">
            <a:tbl>
              <a:tblPr firstRow="1" bandRow="1">
                <a:tableStyleId>{93296810-A885-4BE3-A3E7-6D5BEEA58F35}</a:tableStyleId>
              </a:tblPr>
              <a:tblGrid>
                <a:gridCol w="958138">
                  <a:extLst>
                    <a:ext uri="{9D8B030D-6E8A-4147-A177-3AD203B41FA5}">
                      <a16:colId xmlns:a16="http://schemas.microsoft.com/office/drawing/2014/main" val="2534009104"/>
                    </a:ext>
                  </a:extLst>
                </a:gridCol>
                <a:gridCol w="3878715">
                  <a:extLst>
                    <a:ext uri="{9D8B030D-6E8A-4147-A177-3AD203B41FA5}">
                      <a16:colId xmlns:a16="http://schemas.microsoft.com/office/drawing/2014/main" val="1009977324"/>
                    </a:ext>
                  </a:extLst>
                </a:gridCol>
                <a:gridCol w="2387895">
                  <a:extLst>
                    <a:ext uri="{9D8B030D-6E8A-4147-A177-3AD203B41FA5}">
                      <a16:colId xmlns:a16="http://schemas.microsoft.com/office/drawing/2014/main" val="1496971414"/>
                    </a:ext>
                  </a:extLst>
                </a:gridCol>
              </a:tblGrid>
              <a:tr h="599895">
                <a:tc>
                  <a:txBody>
                    <a:body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err="1"/>
                        <a:t>Nghệ</a:t>
                      </a:r>
                      <a:r>
                        <a:rPr lang="en-US" sz="2400" dirty="0"/>
                        <a:t> </a:t>
                      </a:r>
                      <a:r>
                        <a:rPr lang="en-US" sz="2400" dirty="0" err="1"/>
                        <a:t>thuật</a:t>
                      </a:r>
                      <a:endParaRPr lang="en-US" sz="24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err="1"/>
                        <a:t>Tác</a:t>
                      </a:r>
                      <a:r>
                        <a:rPr lang="en-US" sz="2400" dirty="0"/>
                        <a:t> </a:t>
                      </a:r>
                      <a:r>
                        <a:rPr lang="en-US" sz="2400" dirty="0" err="1"/>
                        <a:t>dụng</a:t>
                      </a:r>
                      <a:endParaRPr lang="en-US" sz="24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3060473"/>
                  </a:ext>
                </a:extLst>
              </a:tr>
              <a:tr h="1608088">
                <a:tc>
                  <a:txBody>
                    <a:bodyPr/>
                    <a:lstStyle/>
                    <a:p>
                      <a:r>
                        <a:rPr lang="en-US" sz="2400" dirty="0" err="1"/>
                        <a:t>Từ</a:t>
                      </a:r>
                      <a:r>
                        <a:rPr lang="en-US" sz="2400" dirty="0"/>
                        <a:t> </a:t>
                      </a:r>
                      <a:r>
                        <a:rPr lang="en-US" sz="2400" dirty="0" err="1"/>
                        <a:t>ngữ</a:t>
                      </a:r>
                      <a:endParaRPr lang="en-US" sz="24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Điệp từ “đâu” kết hợp cấu trúc nghi vấn.</a:t>
                      </a:r>
                    </a:p>
                    <a:p>
                      <a:pPr marL="342900" indent="-342900">
                        <a:buFont typeface="Courier New" panose="02070309020205020404" pitchFamily="49" charset="0"/>
                        <a:buChar char="o"/>
                      </a:pPr>
                      <a:r>
                        <a:rPr lang="en-US" sz="2000" dirty="0"/>
                        <a:t>Từ “gì” kết hợp với tính từ “sâu” tạo thành câu hỏi tu từ nhức nhối tâm can.</a:t>
                      </a:r>
                      <a:endParaRPr lang="en-US" sz="20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Tạo thành giọng điệu da diết, sâu lắng.</a:t>
                      </a:r>
                      <a:endParaRPr lang="en-US" sz="20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8192075"/>
                  </a:ext>
                </a:extLst>
              </a:tr>
              <a:tr h="2821740">
                <a:tc>
                  <a:txBody>
                    <a:bodyPr/>
                    <a:lstStyle/>
                    <a:p>
                      <a:r>
                        <a:rPr lang="en-US" sz="2400" dirty="0" err="1"/>
                        <a:t>Câu</a:t>
                      </a:r>
                      <a:r>
                        <a:rPr lang="en-US" sz="2400" dirty="0"/>
                        <a:t> </a:t>
                      </a:r>
                      <a:r>
                        <a:rPr lang="en-US" sz="2400" dirty="0" err="1"/>
                        <a:t>thơ</a:t>
                      </a:r>
                      <a:endParaRPr lang="en-US" sz="24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Câu thơ lặp lại 4 lần: “Gì sâu bằng những trưa thương nhớ/ Hiu quạnh bên trong một tiếng hò!”</a:t>
                      </a:r>
                    </a:p>
                    <a:p>
                      <a:pPr marL="342900" indent="-342900">
                        <a:buFont typeface="Courier New" panose="02070309020205020404" pitchFamily="49" charset="0"/>
                        <a:buChar char="o"/>
                      </a:pPr>
                      <a:r>
                        <a:rPr lang="en-US" sz="2000" dirty="0"/>
                        <a:t>=&gt; Khẳng định không có gì sâu xa hơn, mạnh mẽ hơn; những trưa thương nhớ là những ngày nhà thơ phải sống trong xà lim.</a:t>
                      </a:r>
                      <a:endParaRPr lang="en-US" sz="20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Khẳng định mức độ mãnh liệt của nỗi nhớ. </a:t>
                      </a:r>
                      <a:endParaRPr lang="en-US" sz="20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6891769"/>
                  </a:ext>
                </a:extLst>
              </a:tr>
            </a:tbl>
          </a:graphicData>
        </a:graphic>
      </p:graphicFrame>
      <p:grpSp>
        <p:nvGrpSpPr>
          <p:cNvPr id="11" name="Group 10">
            <a:extLst>
              <a:ext uri="{FF2B5EF4-FFF2-40B4-BE49-F238E27FC236}">
                <a16:creationId xmlns:a16="http://schemas.microsoft.com/office/drawing/2014/main" id="{8B99EE22-B9EF-9144-8396-32D9A1992DF1}"/>
              </a:ext>
            </a:extLst>
          </p:cNvPr>
          <p:cNvGrpSpPr/>
          <p:nvPr/>
        </p:nvGrpSpPr>
        <p:grpSpPr>
          <a:xfrm>
            <a:off x="7504347" y="850612"/>
            <a:ext cx="4440448" cy="5156776"/>
            <a:chOff x="2630131" y="1794775"/>
            <a:chExt cx="1309950" cy="1918777"/>
          </a:xfrm>
        </p:grpSpPr>
        <p:pic>
          <p:nvPicPr>
            <p:cNvPr id="12" name="Picture 11">
              <a:extLst>
                <a:ext uri="{FF2B5EF4-FFF2-40B4-BE49-F238E27FC236}">
                  <a16:creationId xmlns:a16="http://schemas.microsoft.com/office/drawing/2014/main" id="{C0569A20-1938-5442-A5C2-A68E873B2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0131" y="1794775"/>
              <a:ext cx="1309950" cy="1918777"/>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D8FDCBA1-8EC6-104B-A913-7E2D14308663}"/>
                </a:ext>
              </a:extLst>
            </p:cNvPr>
            <p:cNvSpPr txBox="1"/>
            <p:nvPr/>
          </p:nvSpPr>
          <p:spPr>
            <a:xfrm>
              <a:off x="2745675" y="2076614"/>
              <a:ext cx="1100604" cy="2404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Hình</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ảnh</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quê</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hương</a:t>
              </a:r>
              <a:endPar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endParaRPr>
            </a:p>
          </p:txBody>
        </p:sp>
      </p:grpSp>
      <p:sp>
        <p:nvSpPr>
          <p:cNvPr id="15" name="TextBox 14">
            <a:extLst>
              <a:ext uri="{FF2B5EF4-FFF2-40B4-BE49-F238E27FC236}">
                <a16:creationId xmlns:a16="http://schemas.microsoft.com/office/drawing/2014/main" id="{572FA3FD-2359-244D-A793-DDB7727C8194}"/>
              </a:ext>
            </a:extLst>
          </p:cNvPr>
          <p:cNvSpPr txBox="1"/>
          <p:nvPr/>
        </p:nvSpPr>
        <p:spPr>
          <a:xfrm>
            <a:off x="8090887" y="2552570"/>
            <a:ext cx="3535940"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Giữa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bốn</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bức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tường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nhà</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giam</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âm</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thanh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tiếng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hò</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âm</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thanh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đời</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thường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là</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chất</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xúc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tác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gợi</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mở</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bao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hình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ảnh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thân</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thương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quê</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hương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dội</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về</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từ</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kí</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ức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a:t>
            </a:r>
          </a:p>
        </p:txBody>
      </p:sp>
      <p:pic>
        <p:nvPicPr>
          <p:cNvPr id="17" name="Picture 16">
            <a:extLst>
              <a:ext uri="{FF2B5EF4-FFF2-40B4-BE49-F238E27FC236}">
                <a16:creationId xmlns:a16="http://schemas.microsoft.com/office/drawing/2014/main" id="{2CF98B39-DF60-3946-86BA-AEF9AB607957}"/>
              </a:ext>
            </a:extLst>
          </p:cNvPr>
          <p:cNvPicPr>
            <a:picLocks noChangeAspect="1"/>
          </p:cNvPicPr>
          <p:nvPr/>
        </p:nvPicPr>
        <p:blipFill>
          <a:blip r:embed="rId7">
            <a:duotone>
              <a:schemeClr val="accent4">
                <a:shade val="45000"/>
                <a:satMod val="135000"/>
              </a:schemeClr>
              <a:prstClr val="white"/>
            </a:duotone>
          </a:blip>
          <a:stretch>
            <a:fillRect/>
          </a:stretch>
        </p:blipFill>
        <p:spPr>
          <a:xfrm rot="191625">
            <a:off x="6231085" y="360565"/>
            <a:ext cx="2365214" cy="1204137"/>
          </a:xfrm>
          <a:prstGeom prst="rect">
            <a:avLst/>
          </a:prstGeom>
        </p:spPr>
      </p:pic>
      <p:sp>
        <p:nvSpPr>
          <p:cNvPr id="18" name="矩形 4">
            <a:extLst>
              <a:ext uri="{FF2B5EF4-FFF2-40B4-BE49-F238E27FC236}">
                <a16:creationId xmlns:a16="http://schemas.microsoft.com/office/drawing/2014/main" id="{3B5238D2-8B8D-F64D-BF28-B322CE4AF479}"/>
              </a:ext>
            </a:extLst>
          </p:cNvPr>
          <p:cNvSpPr/>
          <p:nvPr/>
        </p:nvSpPr>
        <p:spPr>
          <a:xfrm>
            <a:off x="840275" y="-50382"/>
            <a:ext cx="6776583"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2342193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4" name="îsḷîḑê">
            <a:extLst>
              <a:ext uri="{FF2B5EF4-FFF2-40B4-BE49-F238E27FC236}">
                <a16:creationId xmlns:a16="http://schemas.microsoft.com/office/drawing/2014/main" id="{2ED9B5CB-BF36-5645-B993-CB1549B3AC2C}"/>
              </a:ext>
            </a:extLst>
          </p:cNvPr>
          <p:cNvSpPr/>
          <p:nvPr/>
        </p:nvSpPr>
        <p:spPr>
          <a:xfrm>
            <a:off x="929361" y="603560"/>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2</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5" name="îsḷîḑê">
            <a:extLst>
              <a:ext uri="{FF2B5EF4-FFF2-40B4-BE49-F238E27FC236}">
                <a16:creationId xmlns:a16="http://schemas.microsoft.com/office/drawing/2014/main" id="{97F9D752-62F1-724B-B46C-131915967E89}"/>
              </a:ext>
            </a:extLst>
          </p:cNvPr>
          <p:cNvSpPr/>
          <p:nvPr/>
        </p:nvSpPr>
        <p:spPr>
          <a:xfrm>
            <a:off x="1651616" y="621576"/>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đề</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và</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cảm</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hứng</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đạo</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pic>
        <p:nvPicPr>
          <p:cNvPr id="6" name="Picture 5">
            <a:extLst>
              <a:ext uri="{FF2B5EF4-FFF2-40B4-BE49-F238E27FC236}">
                <a16:creationId xmlns:a16="http://schemas.microsoft.com/office/drawing/2014/main" id="{02E8773F-ABC9-BE43-901D-4843C6BBF5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339800" y="0"/>
            <a:ext cx="1597893" cy="1427476"/>
          </a:xfrm>
          <a:prstGeom prst="rect">
            <a:avLst/>
          </a:prstGeom>
        </p:spPr>
      </p:pic>
      <p:sp>
        <p:nvSpPr>
          <p:cNvPr id="7" name="椭圆 7">
            <a:extLst>
              <a:ext uri="{FF2B5EF4-FFF2-40B4-BE49-F238E27FC236}">
                <a16:creationId xmlns:a16="http://schemas.microsoft.com/office/drawing/2014/main" id="{9547FF46-C08A-5840-846C-33233C685ABB}"/>
              </a:ext>
            </a:extLst>
          </p:cNvPr>
          <p:cNvSpPr/>
          <p:nvPr/>
        </p:nvSpPr>
        <p:spPr>
          <a:xfrm>
            <a:off x="6950079" y="1808167"/>
            <a:ext cx="3471360" cy="32416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3D368099-1A4F-1D4A-9E8C-66D5CA75BB9B}"/>
              </a:ext>
            </a:extLst>
          </p:cNvPr>
          <p:cNvSpPr txBox="1"/>
          <p:nvPr/>
        </p:nvSpPr>
        <p:spPr>
          <a:xfrm>
            <a:off x="6985324" y="3314636"/>
            <a:ext cx="3471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Nêu</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cảm</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hứng</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chủ</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đạo</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Căn</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cứ</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vào</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đâu</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để</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em</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xác</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định</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như</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vậy</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a:t>
            </a:r>
          </a:p>
        </p:txBody>
      </p:sp>
      <p:pic>
        <p:nvPicPr>
          <p:cNvPr id="9" name="Picture 8">
            <a:extLst>
              <a:ext uri="{FF2B5EF4-FFF2-40B4-BE49-F238E27FC236}">
                <a16:creationId xmlns:a16="http://schemas.microsoft.com/office/drawing/2014/main" id="{4EE1A9D7-6938-664F-9914-BCAB96F4D75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7960385" y="1702758"/>
            <a:ext cx="1450748" cy="1551185"/>
          </a:xfrm>
          <a:prstGeom prst="rect">
            <a:avLst/>
          </a:prstGeom>
        </p:spPr>
      </p:pic>
      <p:pic>
        <p:nvPicPr>
          <p:cNvPr id="11" name="图片 3">
            <a:extLst>
              <a:ext uri="{FF2B5EF4-FFF2-40B4-BE49-F238E27FC236}">
                <a16:creationId xmlns:a16="http://schemas.microsoft.com/office/drawing/2014/main" id="{DAEC0C7F-BB22-8C40-BF60-9F81744A60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51616" y="1489992"/>
            <a:ext cx="3527902" cy="3527902"/>
          </a:xfrm>
          <a:prstGeom prst="rect">
            <a:avLst/>
          </a:prstGeom>
        </p:spPr>
      </p:pic>
      <p:sp>
        <p:nvSpPr>
          <p:cNvPr id="12" name="文本框 3">
            <a:extLst>
              <a:ext uri="{FF2B5EF4-FFF2-40B4-BE49-F238E27FC236}">
                <a16:creationId xmlns:a16="http://schemas.microsoft.com/office/drawing/2014/main" id="{D06A9922-ABB3-694B-875E-02DF78C5238C}"/>
              </a:ext>
            </a:extLst>
          </p:cNvPr>
          <p:cNvSpPr txBox="1"/>
          <p:nvPr/>
        </p:nvSpPr>
        <p:spPr>
          <a:xfrm>
            <a:off x="2093731" y="2943795"/>
            <a:ext cx="26436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C06A0E"/>
                </a:solidFill>
                <a:effectLst/>
                <a:uLnTx/>
                <a:uFillTx/>
                <a:latin typeface="SVN-Rosalinda" pitchFamily="2" charset="77"/>
                <a:ea typeface="微软雅黑"/>
                <a:cs typeface="+mn-cs"/>
              </a:rPr>
              <a:t>Nhớ đồng</a:t>
            </a:r>
          </a:p>
        </p:txBody>
      </p:sp>
      <p:sp>
        <p:nvSpPr>
          <p:cNvPr id="13" name="文本框 8">
            <a:extLst>
              <a:ext uri="{FF2B5EF4-FFF2-40B4-BE49-F238E27FC236}">
                <a16:creationId xmlns:a16="http://schemas.microsoft.com/office/drawing/2014/main" id="{632ECA07-F260-7040-9F56-569F95122874}"/>
              </a:ext>
            </a:extLst>
          </p:cNvPr>
          <p:cNvSpPr txBox="1"/>
          <p:nvPr/>
        </p:nvSpPr>
        <p:spPr>
          <a:xfrm>
            <a:off x="2652061" y="2228633"/>
            <a:ext cx="153760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rPr>
              <a:t>Tố Hữu</a:t>
            </a:r>
            <a:endParaRPr kumimoji="0" lang="zh-CN" altLang="en-US"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endParaRPr>
          </a:p>
        </p:txBody>
      </p:sp>
      <p:grpSp>
        <p:nvGrpSpPr>
          <p:cNvPr id="14" name="Group 13">
            <a:extLst>
              <a:ext uri="{FF2B5EF4-FFF2-40B4-BE49-F238E27FC236}">
                <a16:creationId xmlns:a16="http://schemas.microsoft.com/office/drawing/2014/main" id="{72F94F16-E7FA-A448-BA10-71E264807820}"/>
              </a:ext>
            </a:extLst>
          </p:cNvPr>
          <p:cNvGrpSpPr/>
          <p:nvPr/>
        </p:nvGrpSpPr>
        <p:grpSpPr>
          <a:xfrm>
            <a:off x="6860534" y="621576"/>
            <a:ext cx="4440448" cy="5156776"/>
            <a:chOff x="2630131" y="1794775"/>
            <a:chExt cx="1309950" cy="1918777"/>
          </a:xfrm>
        </p:grpSpPr>
        <p:pic>
          <p:nvPicPr>
            <p:cNvPr id="15" name="Picture 14">
              <a:extLst>
                <a:ext uri="{FF2B5EF4-FFF2-40B4-BE49-F238E27FC236}">
                  <a16:creationId xmlns:a16="http://schemas.microsoft.com/office/drawing/2014/main" id="{C852CA0A-1385-564F-B69A-0EF5A55B9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0131" y="1794775"/>
              <a:ext cx="1309950" cy="1918777"/>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46BB6C77-86D9-3D49-9DA0-6256DA37A648}"/>
                </a:ext>
              </a:extLst>
            </p:cNvPr>
            <p:cNvSpPr txBox="1"/>
            <p:nvPr/>
          </p:nvSpPr>
          <p:spPr>
            <a:xfrm>
              <a:off x="2745675" y="2076614"/>
              <a:ext cx="1100604" cy="2404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Cảm</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hứng</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chủ</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đạo</a:t>
              </a:r>
              <a:endPar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endParaRPr>
            </a:p>
          </p:txBody>
        </p:sp>
      </p:grpSp>
      <p:sp>
        <p:nvSpPr>
          <p:cNvPr id="17" name="TextBox 16">
            <a:extLst>
              <a:ext uri="{FF2B5EF4-FFF2-40B4-BE49-F238E27FC236}">
                <a16:creationId xmlns:a16="http://schemas.microsoft.com/office/drawing/2014/main" id="{90F8019C-D47D-4349-A08F-4C84FF8E550E}"/>
              </a:ext>
            </a:extLst>
          </p:cNvPr>
          <p:cNvSpPr txBox="1"/>
          <p:nvPr/>
        </p:nvSpPr>
        <p:spPr>
          <a:xfrm>
            <a:off x="7330581" y="2207837"/>
            <a:ext cx="3730809"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Cảm hứng chủ đạo là niềm nhớ thương da diết, mãnh liệt, niềm khao khát tự do của một thanh niên trẻ tuổi trong những tháng ngày bị giam cầm, tách biệt với thế giới bên ngoài.</a:t>
            </a:r>
            <a:endParaRPr kumimoji="0" lang="en-US" sz="28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endParaRPr>
          </a:p>
        </p:txBody>
      </p:sp>
      <p:sp>
        <p:nvSpPr>
          <p:cNvPr id="18" name="Pentagon 17">
            <a:extLst>
              <a:ext uri="{FF2B5EF4-FFF2-40B4-BE49-F238E27FC236}">
                <a16:creationId xmlns:a16="http://schemas.microsoft.com/office/drawing/2014/main" id="{BB42B737-52D1-2244-9F25-F2750C2D975D}"/>
              </a:ext>
            </a:extLst>
          </p:cNvPr>
          <p:cNvSpPr/>
          <p:nvPr/>
        </p:nvSpPr>
        <p:spPr>
          <a:xfrm>
            <a:off x="914400" y="1463040"/>
            <a:ext cx="6000434" cy="429767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từ, điệp ngữ thể hiện trực tiếp nỗi nhớ</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(đâu, gì, sâu, ôi,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Hình ảnh quê hương con người hiện lên trong tâm trí</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Giọng thơ tha thiết.</a:t>
            </a:r>
            <a:endPar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矩形 4">
            <a:extLst>
              <a:ext uri="{FF2B5EF4-FFF2-40B4-BE49-F238E27FC236}">
                <a16:creationId xmlns:a16="http://schemas.microsoft.com/office/drawing/2014/main" id="{3B5238D2-8B8D-F64D-BF28-B322CE4AF479}"/>
              </a:ext>
            </a:extLst>
          </p:cNvPr>
          <p:cNvSpPr/>
          <p:nvPr/>
        </p:nvSpPr>
        <p:spPr>
          <a:xfrm>
            <a:off x="319285" y="-52163"/>
            <a:ext cx="6588047"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3567192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5"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par>
                                <p:cTn id="32" presetID="3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6" presetClass="entr" presetSubtype="0" fill="hold" grpId="0" nodeType="withEffect">
                                  <p:stCondLst>
                                    <p:cond delay="0"/>
                                  </p:stCondLst>
                                  <p:iterate type="lt">
                                    <p:tmPct val="10000"/>
                                  </p:iterate>
                                  <p:childTnLst>
                                    <p:set>
                                      <p:cBhvr>
                                        <p:cTn id="44" dur="1" fill="hold">
                                          <p:stCondLst>
                                            <p:cond delay="0"/>
                                          </p:stCondLst>
                                        </p:cTn>
                                        <p:tgtEl>
                                          <p:spTgt spid="12"/>
                                        </p:tgtEl>
                                        <p:attrNameLst>
                                          <p:attrName>style.visibility</p:attrName>
                                        </p:attrNameLst>
                                      </p:cBhvr>
                                      <p:to>
                                        <p:strVal val="visible"/>
                                      </p:to>
                                    </p:set>
                                    <p:anim by="(-#ppt_w*2)" calcmode="lin" valueType="num">
                                      <p:cBhvr rctx="PPT">
                                        <p:cTn id="45" dur="500" autoRev="1" fill="hold">
                                          <p:stCondLst>
                                            <p:cond delay="0"/>
                                          </p:stCondLst>
                                        </p:cTn>
                                        <p:tgtEl>
                                          <p:spTgt spid="12"/>
                                        </p:tgtEl>
                                        <p:attrNameLst>
                                          <p:attrName>ppt_w</p:attrName>
                                        </p:attrNameLst>
                                      </p:cBhvr>
                                    </p:anim>
                                    <p:anim by="(#ppt_w*0.50)" calcmode="lin" valueType="num">
                                      <p:cBhvr>
                                        <p:cTn id="46" dur="500" decel="50000" autoRev="1" fill="hold">
                                          <p:stCondLst>
                                            <p:cond delay="0"/>
                                          </p:stCondLst>
                                        </p:cTn>
                                        <p:tgtEl>
                                          <p:spTgt spid="12"/>
                                        </p:tgtEl>
                                        <p:attrNameLst>
                                          <p:attrName>ppt_x</p:attrName>
                                        </p:attrNameLst>
                                      </p:cBhvr>
                                    </p:anim>
                                    <p:anim from="(-#ppt_h/2)" to="(#ppt_y)" calcmode="lin" valueType="num">
                                      <p:cBhvr>
                                        <p:cTn id="47" dur="1000" fill="hold">
                                          <p:stCondLst>
                                            <p:cond delay="0"/>
                                          </p:stCondLst>
                                        </p:cTn>
                                        <p:tgtEl>
                                          <p:spTgt spid="12"/>
                                        </p:tgtEl>
                                        <p:attrNameLst>
                                          <p:attrName>ppt_y</p:attrName>
                                        </p:attrNameLst>
                                      </p:cBhvr>
                                    </p:anim>
                                    <p:animRot by="21600000">
                                      <p:cBhvr>
                                        <p:cTn id="48" dur="1000" fill="hold">
                                          <p:stCondLst>
                                            <p:cond delay="0"/>
                                          </p:stCondLst>
                                        </p:cTn>
                                        <p:tgtEl>
                                          <p:spTgt spid="1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5" presetClass="exit" presetSubtype="0" fill="hold" grpId="1" nodeType="clickEffect">
                                  <p:stCondLst>
                                    <p:cond delay="0"/>
                                  </p:stCondLst>
                                  <p:childTnLst>
                                    <p:anim calcmode="lin" valueType="num">
                                      <p:cBhvr>
                                        <p:cTn id="52" dur="1000"/>
                                        <p:tgtEl>
                                          <p:spTgt spid="7"/>
                                        </p:tgtEl>
                                        <p:attrNameLst>
                                          <p:attrName>ppt_w</p:attrName>
                                        </p:attrNameLst>
                                      </p:cBhvr>
                                      <p:tavLst>
                                        <p:tav tm="0">
                                          <p:val>
                                            <p:strVal val="ppt_w"/>
                                          </p:val>
                                        </p:tav>
                                        <p:tav tm="100000">
                                          <p:val>
                                            <p:strVal val="ppt_w*0.70"/>
                                          </p:val>
                                        </p:tav>
                                      </p:tavLst>
                                    </p:anim>
                                    <p:anim calcmode="lin" valueType="num">
                                      <p:cBhvr>
                                        <p:cTn id="53" dur="1000"/>
                                        <p:tgtEl>
                                          <p:spTgt spid="7"/>
                                        </p:tgtEl>
                                        <p:attrNameLst>
                                          <p:attrName>ppt_h</p:attrName>
                                        </p:attrNameLst>
                                      </p:cBhvr>
                                      <p:tavLst>
                                        <p:tav tm="0">
                                          <p:val>
                                            <p:strVal val="ppt_h"/>
                                          </p:val>
                                        </p:tav>
                                        <p:tav tm="100000">
                                          <p:val>
                                            <p:strVal val="ppt_h"/>
                                          </p:val>
                                        </p:tav>
                                      </p:tavLst>
                                    </p:anim>
                                    <p:animEffect transition="out" filter="fade">
                                      <p:cBhvr>
                                        <p:cTn id="54" dur="1000"/>
                                        <p:tgtEl>
                                          <p:spTgt spid="7"/>
                                        </p:tgtEl>
                                      </p:cBhvr>
                                    </p:animEffect>
                                    <p:set>
                                      <p:cBhvr>
                                        <p:cTn id="55" dur="1" fill="hold">
                                          <p:stCondLst>
                                            <p:cond delay="999"/>
                                          </p:stCondLst>
                                        </p:cTn>
                                        <p:tgtEl>
                                          <p:spTgt spid="7"/>
                                        </p:tgtEl>
                                        <p:attrNameLst>
                                          <p:attrName>style.visibility</p:attrName>
                                        </p:attrNameLst>
                                      </p:cBhvr>
                                      <p:to>
                                        <p:strVal val="hidden"/>
                                      </p:to>
                                    </p:set>
                                  </p:childTnLst>
                                </p:cTn>
                              </p:par>
                              <p:par>
                                <p:cTn id="56" presetID="55" presetClass="exit" presetSubtype="0" fill="hold" nodeType="withEffect">
                                  <p:stCondLst>
                                    <p:cond delay="0"/>
                                  </p:stCondLst>
                                  <p:childTnLst>
                                    <p:anim calcmode="lin" valueType="num">
                                      <p:cBhvr>
                                        <p:cTn id="57" dur="1000"/>
                                        <p:tgtEl>
                                          <p:spTgt spid="9"/>
                                        </p:tgtEl>
                                        <p:attrNameLst>
                                          <p:attrName>ppt_w</p:attrName>
                                        </p:attrNameLst>
                                      </p:cBhvr>
                                      <p:tavLst>
                                        <p:tav tm="0">
                                          <p:val>
                                            <p:strVal val="ppt_w"/>
                                          </p:val>
                                        </p:tav>
                                        <p:tav tm="100000">
                                          <p:val>
                                            <p:strVal val="ppt_w*0.70"/>
                                          </p:val>
                                        </p:tav>
                                      </p:tavLst>
                                    </p:anim>
                                    <p:anim calcmode="lin" valueType="num">
                                      <p:cBhvr>
                                        <p:cTn id="58" dur="1000"/>
                                        <p:tgtEl>
                                          <p:spTgt spid="9"/>
                                        </p:tgtEl>
                                        <p:attrNameLst>
                                          <p:attrName>ppt_h</p:attrName>
                                        </p:attrNameLst>
                                      </p:cBhvr>
                                      <p:tavLst>
                                        <p:tav tm="0">
                                          <p:val>
                                            <p:strVal val="ppt_h"/>
                                          </p:val>
                                        </p:tav>
                                        <p:tav tm="100000">
                                          <p:val>
                                            <p:strVal val="ppt_h"/>
                                          </p:val>
                                        </p:tav>
                                      </p:tavLst>
                                    </p:anim>
                                    <p:animEffect transition="out" filter="fade">
                                      <p:cBhvr>
                                        <p:cTn id="59" dur="1000"/>
                                        <p:tgtEl>
                                          <p:spTgt spid="9"/>
                                        </p:tgtEl>
                                      </p:cBhvr>
                                    </p:animEffect>
                                    <p:set>
                                      <p:cBhvr>
                                        <p:cTn id="60" dur="1" fill="hold">
                                          <p:stCondLst>
                                            <p:cond delay="999"/>
                                          </p:stCondLst>
                                        </p:cTn>
                                        <p:tgtEl>
                                          <p:spTgt spid="9"/>
                                        </p:tgtEl>
                                        <p:attrNameLst>
                                          <p:attrName>style.visibility</p:attrName>
                                        </p:attrNameLst>
                                      </p:cBhvr>
                                      <p:to>
                                        <p:strVal val="hidden"/>
                                      </p:to>
                                    </p:set>
                                  </p:childTnLst>
                                </p:cTn>
                              </p:par>
                              <p:par>
                                <p:cTn id="61" presetID="55" presetClass="exit" presetSubtype="0" fill="hold" grpId="1" nodeType="withEffect">
                                  <p:stCondLst>
                                    <p:cond delay="0"/>
                                  </p:stCondLst>
                                  <p:childTnLst>
                                    <p:anim calcmode="lin" valueType="num">
                                      <p:cBhvr>
                                        <p:cTn id="62" dur="1000"/>
                                        <p:tgtEl>
                                          <p:spTgt spid="8"/>
                                        </p:tgtEl>
                                        <p:attrNameLst>
                                          <p:attrName>ppt_w</p:attrName>
                                        </p:attrNameLst>
                                      </p:cBhvr>
                                      <p:tavLst>
                                        <p:tav tm="0">
                                          <p:val>
                                            <p:strVal val="ppt_w"/>
                                          </p:val>
                                        </p:tav>
                                        <p:tav tm="100000">
                                          <p:val>
                                            <p:strVal val="ppt_w*0.70"/>
                                          </p:val>
                                        </p:tav>
                                      </p:tavLst>
                                    </p:anim>
                                    <p:anim calcmode="lin" valueType="num">
                                      <p:cBhvr>
                                        <p:cTn id="63" dur="1000"/>
                                        <p:tgtEl>
                                          <p:spTgt spid="8"/>
                                        </p:tgtEl>
                                        <p:attrNameLst>
                                          <p:attrName>ppt_h</p:attrName>
                                        </p:attrNameLst>
                                      </p:cBhvr>
                                      <p:tavLst>
                                        <p:tav tm="0">
                                          <p:val>
                                            <p:strVal val="ppt_h"/>
                                          </p:val>
                                        </p:tav>
                                        <p:tav tm="100000">
                                          <p:val>
                                            <p:strVal val="ppt_h"/>
                                          </p:val>
                                        </p:tav>
                                      </p:tavLst>
                                    </p:anim>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strVal val="#ppt_w*0.70"/>
                                          </p:val>
                                        </p:tav>
                                        <p:tav tm="100000">
                                          <p:val>
                                            <p:strVal val="#ppt_w"/>
                                          </p:val>
                                        </p:tav>
                                      </p:tavLst>
                                    </p:anim>
                                    <p:anim calcmode="lin" valueType="num">
                                      <p:cBhvr>
                                        <p:cTn id="71" dur="1000" fill="hold"/>
                                        <p:tgtEl>
                                          <p:spTgt spid="14"/>
                                        </p:tgtEl>
                                        <p:attrNameLst>
                                          <p:attrName>ppt_h</p:attrName>
                                        </p:attrNameLst>
                                      </p:cBhvr>
                                      <p:tavLst>
                                        <p:tav tm="0">
                                          <p:val>
                                            <p:strVal val="#ppt_h"/>
                                          </p:val>
                                        </p:tav>
                                        <p:tav tm="100000">
                                          <p:val>
                                            <p:strVal val="#ppt_h"/>
                                          </p:val>
                                        </p:tav>
                                      </p:tavLst>
                                    </p:anim>
                                    <p:animEffect transition="in" filter="fade">
                                      <p:cBhvr>
                                        <p:cTn id="72" dur="1000"/>
                                        <p:tgtEl>
                                          <p:spTgt spid="14"/>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P spid="8" grpId="0"/>
      <p:bldP spid="8" grpId="1"/>
      <p:bldP spid="12" grpId="0"/>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4" name="îsḷîḑê">
            <a:extLst>
              <a:ext uri="{FF2B5EF4-FFF2-40B4-BE49-F238E27FC236}">
                <a16:creationId xmlns:a16="http://schemas.microsoft.com/office/drawing/2014/main" id="{2ED9B5CB-BF36-5645-B993-CB1549B3AC2C}"/>
              </a:ext>
            </a:extLst>
          </p:cNvPr>
          <p:cNvSpPr/>
          <p:nvPr/>
        </p:nvSpPr>
        <p:spPr>
          <a:xfrm>
            <a:off x="981612" y="786439"/>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2</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5" name="îsḷîḑê">
            <a:extLst>
              <a:ext uri="{FF2B5EF4-FFF2-40B4-BE49-F238E27FC236}">
                <a16:creationId xmlns:a16="http://schemas.microsoft.com/office/drawing/2014/main" id="{97F9D752-62F1-724B-B46C-131915967E89}"/>
              </a:ext>
            </a:extLst>
          </p:cNvPr>
          <p:cNvSpPr/>
          <p:nvPr/>
        </p:nvSpPr>
        <p:spPr>
          <a:xfrm>
            <a:off x="1715078" y="786439"/>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đề</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và</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cảm</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hứng</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đạo</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pic>
        <p:nvPicPr>
          <p:cNvPr id="6" name="Picture 5">
            <a:extLst>
              <a:ext uri="{FF2B5EF4-FFF2-40B4-BE49-F238E27FC236}">
                <a16:creationId xmlns:a16="http://schemas.microsoft.com/office/drawing/2014/main" id="{2B4AE873-0007-F74B-8E6D-B8D3715E66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274484" y="182158"/>
            <a:ext cx="1597893" cy="1427476"/>
          </a:xfrm>
          <a:prstGeom prst="rect">
            <a:avLst/>
          </a:prstGeom>
        </p:spPr>
      </p:pic>
      <p:sp>
        <p:nvSpPr>
          <p:cNvPr id="7" name="椭圆 7">
            <a:extLst>
              <a:ext uri="{FF2B5EF4-FFF2-40B4-BE49-F238E27FC236}">
                <a16:creationId xmlns:a16="http://schemas.microsoft.com/office/drawing/2014/main" id="{337CFB60-8B97-9A48-B716-3829831EDB62}"/>
              </a:ext>
            </a:extLst>
          </p:cNvPr>
          <p:cNvSpPr/>
          <p:nvPr/>
        </p:nvSpPr>
        <p:spPr>
          <a:xfrm>
            <a:off x="7575435" y="2073333"/>
            <a:ext cx="3733535" cy="354471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6CD6B81F-2CDD-6845-8FFB-8702EDE69C23}"/>
              </a:ext>
            </a:extLst>
          </p:cNvPr>
          <p:cNvSpPr txBox="1"/>
          <p:nvPr/>
        </p:nvSpPr>
        <p:spPr>
          <a:xfrm>
            <a:off x="7706522" y="3338215"/>
            <a:ext cx="3471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Xác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định</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chủ</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đề</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Căn</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cứ</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vào</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đâu</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để</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em</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xác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định</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như</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vậy</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a:t>
            </a:r>
          </a:p>
        </p:txBody>
      </p:sp>
      <p:pic>
        <p:nvPicPr>
          <p:cNvPr id="9" name="Picture 8">
            <a:extLst>
              <a:ext uri="{FF2B5EF4-FFF2-40B4-BE49-F238E27FC236}">
                <a16:creationId xmlns:a16="http://schemas.microsoft.com/office/drawing/2014/main" id="{7E53AC36-EBB2-FE41-8238-E3FEEA1A65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8700243" y="1907859"/>
            <a:ext cx="1450748" cy="1551185"/>
          </a:xfrm>
          <a:prstGeom prst="rect">
            <a:avLst/>
          </a:prstGeom>
        </p:spPr>
      </p:pic>
      <p:grpSp>
        <p:nvGrpSpPr>
          <p:cNvPr id="10" name="Group 9">
            <a:extLst>
              <a:ext uri="{FF2B5EF4-FFF2-40B4-BE49-F238E27FC236}">
                <a16:creationId xmlns:a16="http://schemas.microsoft.com/office/drawing/2014/main" id="{99D0EEEE-C0CD-3542-B96B-BA8C275F793B}"/>
              </a:ext>
            </a:extLst>
          </p:cNvPr>
          <p:cNvGrpSpPr/>
          <p:nvPr/>
        </p:nvGrpSpPr>
        <p:grpSpPr>
          <a:xfrm>
            <a:off x="6860534" y="621576"/>
            <a:ext cx="4440448" cy="5156776"/>
            <a:chOff x="2630131" y="1794775"/>
            <a:chExt cx="1309950" cy="1918777"/>
          </a:xfrm>
        </p:grpSpPr>
        <p:pic>
          <p:nvPicPr>
            <p:cNvPr id="11" name="Picture 10">
              <a:extLst>
                <a:ext uri="{FF2B5EF4-FFF2-40B4-BE49-F238E27FC236}">
                  <a16:creationId xmlns:a16="http://schemas.microsoft.com/office/drawing/2014/main" id="{2838AFEA-5781-DE4E-A286-BC68DA55F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0131" y="1794775"/>
              <a:ext cx="1309950" cy="1918777"/>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42BE4AA9-8622-2348-A56A-C2576A8C43E5}"/>
                </a:ext>
              </a:extLst>
            </p:cNvPr>
            <p:cNvSpPr txBox="1"/>
            <p:nvPr/>
          </p:nvSpPr>
          <p:spPr>
            <a:xfrm>
              <a:off x="2745675" y="2076614"/>
              <a:ext cx="1100604" cy="2404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Chủ</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đề</a:t>
              </a:r>
              <a:endPar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endParaRPr>
            </a:p>
          </p:txBody>
        </p:sp>
      </p:grpSp>
      <p:sp>
        <p:nvSpPr>
          <p:cNvPr id="13" name="TextBox 12">
            <a:extLst>
              <a:ext uri="{FF2B5EF4-FFF2-40B4-BE49-F238E27FC236}">
                <a16:creationId xmlns:a16="http://schemas.microsoft.com/office/drawing/2014/main" id="{C2E8B3AB-96AD-D240-A5F7-88AEF67DF642}"/>
              </a:ext>
            </a:extLst>
          </p:cNvPr>
          <p:cNvSpPr txBox="1"/>
          <p:nvPr/>
        </p:nvSpPr>
        <p:spPr>
          <a:xfrm>
            <a:off x="7447074" y="2323534"/>
            <a:ext cx="3535940"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Bài thơ thể hiện tình cảm nhớ thương da diết cảnh vật quê hương con người niềm khao khát tự do của người tù trẻ tuổi có trái tim đang căng đầy nhựa sống và tràn trề nhiệt huyết.</a:t>
            </a:r>
            <a:endPar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endParaRPr>
          </a:p>
        </p:txBody>
      </p:sp>
      <p:sp>
        <p:nvSpPr>
          <p:cNvPr id="14" name="Pentagon 13">
            <a:extLst>
              <a:ext uri="{FF2B5EF4-FFF2-40B4-BE49-F238E27FC236}">
                <a16:creationId xmlns:a16="http://schemas.microsoft.com/office/drawing/2014/main" id="{3696F453-BDB5-694D-910B-9B8A6EE53134}"/>
              </a:ext>
            </a:extLst>
          </p:cNvPr>
          <p:cNvSpPr/>
          <p:nvPr/>
        </p:nvSpPr>
        <p:spPr>
          <a:xfrm>
            <a:off x="1749844" y="2025358"/>
            <a:ext cx="3840032" cy="304526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Căn cứ xác định:</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Giọng thơ</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ngữ, điệp từ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Bố cục</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矩形 4">
            <a:extLst>
              <a:ext uri="{FF2B5EF4-FFF2-40B4-BE49-F238E27FC236}">
                <a16:creationId xmlns:a16="http://schemas.microsoft.com/office/drawing/2014/main" id="{3B5238D2-8B8D-F64D-BF28-B322CE4AF479}"/>
              </a:ext>
            </a:extLst>
          </p:cNvPr>
          <p:cNvSpPr/>
          <p:nvPr/>
        </p:nvSpPr>
        <p:spPr>
          <a:xfrm>
            <a:off x="661165" y="-2594"/>
            <a:ext cx="6280615" cy="76944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1371086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5"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par>
                                <p:cTn id="32" presetID="55" presetClass="exit" presetSubtype="0" fill="hold" nodeType="withEffect">
                                  <p:stCondLst>
                                    <p:cond delay="0"/>
                                  </p:stCondLst>
                                  <p:childTnLst>
                                    <p:anim calcmode="lin" valueType="num">
                                      <p:cBhvr>
                                        <p:cTn id="33" dur="1000"/>
                                        <p:tgtEl>
                                          <p:spTgt spid="9"/>
                                        </p:tgtEl>
                                        <p:attrNameLst>
                                          <p:attrName>ppt_w</p:attrName>
                                        </p:attrNameLst>
                                      </p:cBhvr>
                                      <p:tavLst>
                                        <p:tav tm="0">
                                          <p:val>
                                            <p:strVal val="ppt_w"/>
                                          </p:val>
                                        </p:tav>
                                        <p:tav tm="100000">
                                          <p:val>
                                            <p:strVal val="ppt_w*0.70"/>
                                          </p:val>
                                        </p:tav>
                                      </p:tavLst>
                                    </p:anim>
                                    <p:anim calcmode="lin" valueType="num">
                                      <p:cBhvr>
                                        <p:cTn id="34" dur="1000"/>
                                        <p:tgtEl>
                                          <p:spTgt spid="9"/>
                                        </p:tgtEl>
                                        <p:attrNameLst>
                                          <p:attrName>ppt_h</p:attrName>
                                        </p:attrNameLst>
                                      </p:cBhvr>
                                      <p:tavLst>
                                        <p:tav tm="0">
                                          <p:val>
                                            <p:strVal val="ppt_h"/>
                                          </p:val>
                                        </p:tav>
                                        <p:tav tm="100000">
                                          <p:val>
                                            <p:strVal val="ppt_h"/>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5" presetClass="exit" presetSubtype="0" fill="hold" grpId="1" nodeType="click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cTn>
                              </p:par>
                              <p:par>
                                <p:cTn id="44" presetID="55" presetClass="exit" presetSubtype="0" fill="hold" grpId="1" nodeType="withEffect">
                                  <p:stCondLst>
                                    <p:cond delay="0"/>
                                  </p:stCondLst>
                                  <p:childTnLst>
                                    <p:anim calcmode="lin" valueType="num">
                                      <p:cBhvr>
                                        <p:cTn id="45" dur="1000"/>
                                        <p:tgtEl>
                                          <p:spTgt spid="7"/>
                                        </p:tgtEl>
                                        <p:attrNameLst>
                                          <p:attrName>ppt_w</p:attrName>
                                        </p:attrNameLst>
                                      </p:cBhvr>
                                      <p:tavLst>
                                        <p:tav tm="0">
                                          <p:val>
                                            <p:strVal val="ppt_w"/>
                                          </p:val>
                                        </p:tav>
                                        <p:tav tm="100000">
                                          <p:val>
                                            <p:strVal val="ppt_w*0.70"/>
                                          </p:val>
                                        </p:tav>
                                      </p:tavLst>
                                    </p:anim>
                                    <p:anim calcmode="lin" valueType="num">
                                      <p:cBhvr>
                                        <p:cTn id="46" dur="1000"/>
                                        <p:tgtEl>
                                          <p:spTgt spid="7"/>
                                        </p:tgtEl>
                                        <p:attrNameLst>
                                          <p:attrName>ppt_h</p:attrName>
                                        </p:attrNameLst>
                                      </p:cBhvr>
                                      <p:tavLst>
                                        <p:tav tm="0">
                                          <p:val>
                                            <p:strVal val="ppt_h"/>
                                          </p:val>
                                        </p:tav>
                                        <p:tav tm="100000">
                                          <p:val>
                                            <p:strVal val="ppt_h"/>
                                          </p:val>
                                        </p:tav>
                                      </p:tavLst>
                                    </p:anim>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70"/>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Effect transition="in" filter="fade">
                                      <p:cBhvr>
                                        <p:cTn id="55" dur="1000"/>
                                        <p:tgtEl>
                                          <p:spTgt spid="10"/>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0.70"/>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P spid="8" grpId="0"/>
      <p:bldP spid="8" grpId="1"/>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7" name="矩形 4">
            <a:extLst>
              <a:ext uri="{FF2B5EF4-FFF2-40B4-BE49-F238E27FC236}">
                <a16:creationId xmlns:a16="http://schemas.microsoft.com/office/drawing/2014/main" id="{F047125C-DE16-6849-AE2F-7166928367C8}"/>
              </a:ext>
            </a:extLst>
          </p:cNvPr>
          <p:cNvSpPr/>
          <p:nvPr/>
        </p:nvSpPr>
        <p:spPr>
          <a:xfrm>
            <a:off x="979409" y="179952"/>
            <a:ext cx="331880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IV. </a:t>
            </a:r>
            <a:r>
              <a:rPr kumimoji="0" lang="en-US" altLang="zh-CN" sz="48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Tổng</a:t>
            </a:r>
            <a:r>
              <a:rPr kumimoji="0" lang="en-US" altLang="zh-CN" sz="48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8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kết</a:t>
            </a:r>
            <a:endParaRPr kumimoji="0" lang="en-US" altLang="zh-CN" sz="48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9" name="Rectangle: Rounded Corners 16">
            <a:extLst>
              <a:ext uri="{FF2B5EF4-FFF2-40B4-BE49-F238E27FC236}">
                <a16:creationId xmlns:a16="http://schemas.microsoft.com/office/drawing/2014/main" id="{D02FE304-681B-E942-B0A8-32352200AE6E}"/>
              </a:ext>
            </a:extLst>
          </p:cNvPr>
          <p:cNvSpPr/>
          <p:nvPr/>
        </p:nvSpPr>
        <p:spPr>
          <a:xfrm>
            <a:off x="1553637" y="1754490"/>
            <a:ext cx="8759287" cy="173319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bảy</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chữ</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là</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thể</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mỗi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dòng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có</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bảy</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chữ</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thường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ngắt</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nhịp</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4/3, 3/4</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Ngôn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ngữ</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hàm</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súc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giàu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nhạc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điệu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hình</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ảnh</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a:t>
            </a:r>
            <a:endParaRPr kumimoji="0" lang="en-US" sz="2000" b="0" i="0" u="none" strike="noStrike" kern="1200" cap="none" spc="0" normalizeH="0" baseline="0" noProof="0" dirty="0">
              <a:ln>
                <a:noFill/>
              </a:ln>
              <a:solidFill>
                <a:srgbClr val="FFC000">
                  <a:lumMod val="50000"/>
                </a:srgbClr>
              </a:solidFill>
              <a:effectLst/>
              <a:uLnTx/>
              <a:uFillTx/>
              <a:latin typeface="微软雅黑" panose="020F0502020204030204"/>
              <a:ea typeface="微软雅黑"/>
              <a:cs typeface="+mn-cs"/>
              <a:sym typeface="+mn-l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Vần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và</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nhịp</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trong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có</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vai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trò</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liên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kết</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các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dòng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tạo</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nhạc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điệu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và</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sức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âm</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vang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cho</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đồng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thời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cũng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góp</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phần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biểu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đạt</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nội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dung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bài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p>
        </p:txBody>
      </p:sp>
      <p:sp>
        <p:nvSpPr>
          <p:cNvPr id="10" name="Rounded Rectangle 19">
            <a:extLst>
              <a:ext uri="{FF2B5EF4-FFF2-40B4-BE49-F238E27FC236}">
                <a16:creationId xmlns:a16="http://schemas.microsoft.com/office/drawing/2014/main" id="{912B5500-7AF2-D646-A6C9-060BB809FBF5}"/>
              </a:ext>
            </a:extLst>
          </p:cNvPr>
          <p:cNvSpPr/>
          <p:nvPr/>
        </p:nvSpPr>
        <p:spPr>
          <a:xfrm>
            <a:off x="2061238" y="953739"/>
            <a:ext cx="2991258" cy="774482"/>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3175" cmpd="dbl">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Về</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thể</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loại</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thơ</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endParaRPr kumimoji="0" lang="vi-VN" sz="2800" b="0" i="0" u="none" strike="noStrike" kern="1200" cap="none" spc="0" normalizeH="0" baseline="0" noProof="0" dirty="0">
              <a:ln>
                <a:noFill/>
              </a:ln>
              <a:solidFill>
                <a:srgbClr val="FFC000">
                  <a:lumMod val="50000"/>
                </a:srgbClr>
              </a:solidFill>
              <a:effectLst/>
              <a:uLnTx/>
              <a:uFillTx/>
              <a:latin typeface="LinoScript" panose="020B0500000000000000" pitchFamily="34" charset="0"/>
              <a:ea typeface="LinoScript" panose="020B0500000000000000" pitchFamily="34" charset="0"/>
              <a:cs typeface="LinoScript" panose="020B0500000000000000" pitchFamily="34" charset="0"/>
            </a:endParaRPr>
          </a:p>
        </p:txBody>
      </p:sp>
      <p:sp>
        <p:nvSpPr>
          <p:cNvPr id="11" name="Rectangle: Rounded Corners 22">
            <a:extLst>
              <a:ext uri="{FF2B5EF4-FFF2-40B4-BE49-F238E27FC236}">
                <a16:creationId xmlns:a16="http://schemas.microsoft.com/office/drawing/2014/main" id="{7C710EB4-7EA7-DF42-97CC-9BAB05C582A0}"/>
              </a:ext>
            </a:extLst>
          </p:cNvPr>
          <p:cNvSpPr/>
          <p:nvPr/>
        </p:nvSpPr>
        <p:spPr>
          <a:xfrm>
            <a:off x="1567836" y="4314701"/>
            <a:ext cx="8745087" cy="1820672"/>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Nhận biết được thể thơ thông qua hình thức bài thơ (số chữ, số dòng).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Tìm và nhận xét hiệu quả của những từ ngữ, hình ảnh, các biện pháp tu từ, cách gieo vần, cách ngắt nhịp.</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Xác định bố cục, chủ đề, thông điệp mà tác giả muốn gửi đến người đọc. </a:t>
            </a:r>
            <a:endParaRPr kumimoji="0" lang="en-US" sz="2000" b="0" i="0" u="none" strike="noStrike" kern="1200" cap="none" spc="0" normalizeH="0" baseline="0" noProof="0" dirty="0">
              <a:ln>
                <a:noFill/>
              </a:ln>
              <a:solidFill>
                <a:srgbClr val="FFC000">
                  <a:lumMod val="50000"/>
                </a:srgbClr>
              </a:solidFill>
              <a:effectLst/>
              <a:uLnTx/>
              <a:uFillTx/>
              <a:latin typeface="SVN-KG Ten Thousand Reasons" panose="02040603050506020204" pitchFamily="18" charset="0"/>
              <a:ea typeface="微软雅黑"/>
              <a:cs typeface="+mn-cs"/>
            </a:endParaRPr>
          </a:p>
        </p:txBody>
      </p:sp>
      <p:sp>
        <p:nvSpPr>
          <p:cNvPr id="12" name="Rounded Rectangle 19">
            <a:extLst>
              <a:ext uri="{FF2B5EF4-FFF2-40B4-BE49-F238E27FC236}">
                <a16:creationId xmlns:a16="http://schemas.microsoft.com/office/drawing/2014/main" id="{A518E59F-00F8-C146-9B75-CD6CD09F53DF}"/>
              </a:ext>
            </a:extLst>
          </p:cNvPr>
          <p:cNvSpPr/>
          <p:nvPr/>
        </p:nvSpPr>
        <p:spPr>
          <a:xfrm>
            <a:off x="2061238" y="3513950"/>
            <a:ext cx="4688354" cy="774482"/>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3175" cmpd="dbl">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vi-VN"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Về cách đọc văn bản thơ</a:t>
            </a:r>
          </a:p>
        </p:txBody>
      </p:sp>
      <p:pic>
        <p:nvPicPr>
          <p:cNvPr id="13" name="Picture 12">
            <a:extLst>
              <a:ext uri="{FF2B5EF4-FFF2-40B4-BE49-F238E27FC236}">
                <a16:creationId xmlns:a16="http://schemas.microsoft.com/office/drawing/2014/main" id="{2B4AE873-0007-F74B-8E6D-B8D3715E66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30792" y="-118287"/>
            <a:ext cx="1597893" cy="1427476"/>
          </a:xfrm>
          <a:prstGeom prst="rect">
            <a:avLst/>
          </a:prstGeom>
        </p:spPr>
      </p:pic>
    </p:spTree>
    <p:extLst>
      <p:ext uri="{BB962C8B-B14F-4D97-AF65-F5344CB8AC3E}">
        <p14:creationId xmlns:p14="http://schemas.microsoft.com/office/powerpoint/2010/main" val="309498773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1BC007-6204-4C94-943F-B3071D608FAB}"/>
              </a:ext>
            </a:extLst>
          </p:cNvPr>
          <p:cNvSpPr>
            <a:spLocks noGrp="1"/>
          </p:cNvSpPr>
          <p:nvPr>
            <p:ph type="title"/>
          </p:nvPr>
        </p:nvSpPr>
        <p:spPr>
          <a:xfrm>
            <a:off x="6195008" y="402755"/>
            <a:ext cx="4974047" cy="498581"/>
          </a:xfrm>
        </p:spPr>
        <p:txBody>
          <a:bodyPr>
            <a:normAutofit fontScale="90000"/>
          </a:bodyPr>
          <a:lstStyle/>
          <a:p>
            <a:pPr algn="ctr"/>
            <a:r>
              <a:rPr lang="en-BZ" b="1" dirty="0">
                <a:solidFill>
                  <a:srgbClr val="000000"/>
                </a:solidFill>
                <a:latin typeface="Arial" panose="020B0604020202020204" pitchFamily="34" charset="0"/>
                <a:cs typeface="Arial" panose="020B0604020202020204" pitchFamily="34" charset="0"/>
                <a:sym typeface="Arial" panose="020B0604020202020204" pitchFamily="34" charset="0"/>
              </a:rPr>
              <a:t>LUYỆN TẬP</a:t>
            </a:r>
          </a:p>
        </p:txBody>
      </p:sp>
      <p:pic>
        <p:nvPicPr>
          <p:cNvPr id="7170" name="Picture 2" descr="Kết quả hình ảnh cho HOẠT ĐỘNG NHÓM">
            <a:extLst>
              <a:ext uri="{FF2B5EF4-FFF2-40B4-BE49-F238E27FC236}">
                <a16:creationId xmlns:a16="http://schemas.microsoft.com/office/drawing/2014/main" id="{67BCE839-9BD3-474B-8B33-1D8A251B646A}"/>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0737" r="11755"/>
          <a:stretch/>
        </p:blipFill>
        <p:spPr bwMode="auto">
          <a:xfrm>
            <a:off x="143691" y="946420"/>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hỗ dành sẵn cho Nội dung 2">
            <a:extLst>
              <a:ext uri="{FF2B5EF4-FFF2-40B4-BE49-F238E27FC236}">
                <a16:creationId xmlns:a16="http://schemas.microsoft.com/office/drawing/2014/main" id="{AC092755-E4F1-4B00-9AA0-E4E5EECB9634}"/>
              </a:ext>
            </a:extLst>
          </p:cNvPr>
          <p:cNvSpPr>
            <a:spLocks noGrp="1"/>
          </p:cNvSpPr>
          <p:nvPr>
            <p:ph idx="1"/>
          </p:nvPr>
        </p:nvSpPr>
        <p:spPr>
          <a:xfrm>
            <a:off x="5068461" y="611875"/>
            <a:ext cx="6512977" cy="3887490"/>
          </a:xfrm>
        </p:spPr>
        <p:txBody>
          <a:bodyPr anchor="ctr">
            <a:normAutofit/>
          </a:bodyPr>
          <a:lstStyle/>
          <a:p>
            <a:pPr marL="0" indent="0" algn="ctr">
              <a:buNone/>
            </a:pPr>
            <a:r>
              <a:rPr lang="en-US" sz="3600" dirty="0">
                <a:solidFill>
                  <a:schemeClr val="accent1">
                    <a:lumMod val="75000"/>
                  </a:schemeClr>
                </a:solidFill>
              </a:rPr>
              <a:t>Ghi lại 3 điều em học được qua bài thơ, 1 thắc mắc cần giải đáp và 1 câu hỏi được đặt ra.</a:t>
            </a:r>
          </a:p>
          <a:p>
            <a:pPr marL="0" indent="0" algn="ctr">
              <a:buNone/>
            </a:pPr>
            <a:endParaRPr lang="en-BZ" sz="3600" i="1" dirty="0">
              <a:solidFill>
                <a:schemeClr val="accent1">
                  <a:lumMod val="7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11" name="Equalizer Countdown 2 min ( v 517 ) Timer + Music Sound Visualizer - effects hd 4k!">
            <a:hlinkClick r:id="" action="ppaction://media"/>
            <a:extLst>
              <a:ext uri="{FF2B5EF4-FFF2-40B4-BE49-F238E27FC236}">
                <a16:creationId xmlns:a16="http://schemas.microsoft.com/office/drawing/2014/main" id="{3D6B285B-C82B-4AC1-8420-40BE5E0A3661}"/>
              </a:ext>
            </a:extLst>
          </p:cNvPr>
          <p:cNvPicPr>
            <a:picLocks noChangeAspect="1"/>
          </p:cNvPicPr>
          <p:nvPr>
            <a:videoFile r:link="rId1"/>
            <p:extLst>
              <p:ext uri="{DAA4B4D4-6D71-4841-9C94-3DE7FCFB9230}">
                <p14:media xmlns:p14="http://schemas.microsoft.com/office/powerpoint/2010/main" r:embed="rId2">
                  <p14:trim st="5041" end="1104.6666"/>
                </p14:media>
              </p:ext>
            </p:extLst>
          </p:nvPr>
        </p:nvPicPr>
        <p:blipFill>
          <a:blip r:embed="rId5"/>
          <a:stretch>
            <a:fillRect/>
          </a:stretch>
        </p:blipFill>
        <p:spPr>
          <a:xfrm>
            <a:off x="6135779" y="3804002"/>
            <a:ext cx="4822483" cy="265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725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831"/>
            <a:ext cx="12192000" cy="6849170"/>
          </a:xfrm>
          <a:prstGeom prst="rect">
            <a:avLst/>
          </a:prstGeom>
        </p:spPr>
      </p:pic>
      <p:pic>
        <p:nvPicPr>
          <p:cNvPr id="5" name="图片 4">
            <a:extLst>
              <a:ext uri="{FF2B5EF4-FFF2-40B4-BE49-F238E27FC236}">
                <a16:creationId xmlns:a16="http://schemas.microsoft.com/office/drawing/2014/main" id="{ABF4F961-4129-47E6-A1C1-72C2019607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519177"/>
            <a:ext cx="8871096" cy="5819645"/>
          </a:xfrm>
          <a:prstGeom prst="rect">
            <a:avLst/>
          </a:prstGeom>
        </p:spPr>
      </p:pic>
      <p:sp>
        <p:nvSpPr>
          <p:cNvPr id="7" name="矩形 6">
            <a:extLst>
              <a:ext uri="{FF2B5EF4-FFF2-40B4-BE49-F238E27FC236}">
                <a16:creationId xmlns:a16="http://schemas.microsoft.com/office/drawing/2014/main" id="{CCB24821-B7E9-401C-BDCA-2A9441646958}"/>
              </a:ext>
            </a:extLst>
          </p:cNvPr>
          <p:cNvSpPr/>
          <p:nvPr/>
        </p:nvSpPr>
        <p:spPr>
          <a:xfrm>
            <a:off x="2408628" y="3075056"/>
            <a:ext cx="7711440" cy="707886"/>
          </a:xfrm>
          <a:prstGeom prst="rect">
            <a:avLst/>
          </a:prstGeom>
        </p:spPr>
        <p:txBody>
          <a:bodyPr wrap="square">
            <a:spAutoFit/>
          </a:bodyPr>
          <a:lstStyle/>
          <a:p>
            <a:pPr algn="ctr"/>
            <a:r>
              <a:rPr lang="en-US" altLang="zh-CN" sz="4000" b="1" dirty="0">
                <a:solidFill>
                  <a:srgbClr val="B06C3E"/>
                </a:solidFill>
                <a:latin typeface="Times New Roman" panose="02020603050405020304" pitchFamily="18" charset="0"/>
                <a:cs typeface="Times New Roman" panose="02020603050405020304" pitchFamily="18" charset="0"/>
                <a:sym typeface="+mn-lt"/>
              </a:rPr>
              <a:t>CHÚC CÁC EM HỌC TỐT</a:t>
            </a:r>
            <a:endParaRPr lang="zh-CN" altLang="en-US" sz="4000" dirty="0">
              <a:solidFill>
                <a:srgbClr val="B06C3E"/>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807812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46991" y="996382"/>
            <a:ext cx="9144000" cy="1655762"/>
          </a:xfrm>
        </p:spPr>
        <p:txBody>
          <a:bodyPr/>
          <a:lstStyle/>
          <a:p>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0" y="-289538"/>
            <a:ext cx="12192000" cy="7322350"/>
          </a:xfrm>
          <a:prstGeom prst="rect">
            <a:avLst/>
          </a:prstGeom>
        </p:spPr>
      </p:pic>
      <p:pic>
        <p:nvPicPr>
          <p:cNvPr id="5" name="图片 3">
            <a:extLst>
              <a:ext uri="{FF2B5EF4-FFF2-40B4-BE49-F238E27FC236}">
                <a16:creationId xmlns:a16="http://schemas.microsoft.com/office/drawing/2014/main" id="{8B4B27C4-DF6C-6A46-B5E4-9C4D6020D1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1166" y="-668086"/>
            <a:ext cx="6477631" cy="5579720"/>
          </a:xfrm>
          <a:prstGeom prst="rect">
            <a:avLst/>
          </a:prstGeom>
        </p:spPr>
      </p:pic>
      <p:sp>
        <p:nvSpPr>
          <p:cNvPr id="6" name="文本框 8">
            <a:extLst>
              <a:ext uri="{FF2B5EF4-FFF2-40B4-BE49-F238E27FC236}">
                <a16:creationId xmlns:a16="http://schemas.microsoft.com/office/drawing/2014/main" id="{D09CCADC-2D19-114B-BF5E-50104CC23387}"/>
              </a:ext>
            </a:extLst>
          </p:cNvPr>
          <p:cNvSpPr txBox="1"/>
          <p:nvPr/>
        </p:nvSpPr>
        <p:spPr>
          <a:xfrm>
            <a:off x="3861061" y="119219"/>
            <a:ext cx="3113353" cy="1754326"/>
          </a:xfrm>
          <a:prstGeom prst="rect">
            <a:avLst/>
          </a:prstGeom>
          <a:noFill/>
        </p:spPr>
        <p:txBody>
          <a:bodyPr wrap="none" rtlCol="0">
            <a:spAutoFit/>
          </a:bodyPr>
          <a:lstStyle/>
          <a:p>
            <a:pPr algn="ctr"/>
            <a:r>
              <a:rPr lang="vi-VN" altLang="zh-CN" sz="5400" b="1" dirty="0" smtClean="0">
                <a:solidFill>
                  <a:srgbClr val="FF0000"/>
                </a:solidFill>
                <a:latin typeface="HLT Gioviale" panose="02000505000000020003" pitchFamily="2" charset="77"/>
                <a:ea typeface="Aachen" panose="02020500000000000000" pitchFamily="18" charset="77"/>
                <a:cs typeface="Aachen" panose="02020500000000000000" pitchFamily="18" charset="77"/>
              </a:rPr>
              <a:t>Tiết 3 -4</a:t>
            </a:r>
          </a:p>
          <a:p>
            <a:pPr algn="ctr"/>
            <a:r>
              <a:rPr lang="en-US" altLang="zh-CN" sz="5400" b="1" dirty="0" smtClean="0">
                <a:solidFill>
                  <a:srgbClr val="FF0000"/>
                </a:solidFill>
                <a:latin typeface="HLT Gioviale" panose="02000505000000020003" pitchFamily="2" charset="77"/>
                <a:ea typeface="Aachen" panose="02020500000000000000" pitchFamily="18" charset="77"/>
                <a:cs typeface="Aachen" panose="02020500000000000000" pitchFamily="18" charset="77"/>
              </a:rPr>
              <a:t>Văn </a:t>
            </a:r>
            <a:r>
              <a:rPr lang="en-US" altLang="zh-CN" sz="5400" b="1" dirty="0">
                <a:solidFill>
                  <a:srgbClr val="FF0000"/>
                </a:solidFill>
                <a:latin typeface="HLT Gioviale" panose="02000505000000020003" pitchFamily="2" charset="77"/>
                <a:ea typeface="Aachen" panose="02020500000000000000" pitchFamily="18" charset="77"/>
                <a:cs typeface="Aachen" panose="02020500000000000000" pitchFamily="18" charset="77"/>
              </a:rPr>
              <a:t>bản 2</a:t>
            </a:r>
            <a:endParaRPr lang="zh-CN" altLang="en-US" sz="5400" b="1" dirty="0">
              <a:solidFill>
                <a:srgbClr val="FF0000"/>
              </a:solidFill>
              <a:latin typeface="HLT Gioviale" panose="02000505000000020003" pitchFamily="2" charset="77"/>
              <a:ea typeface="Aachen" panose="02020500000000000000" pitchFamily="18" charset="77"/>
              <a:cs typeface="Aachen" panose="02020500000000000000" pitchFamily="18" charset="77"/>
            </a:endParaRPr>
          </a:p>
        </p:txBody>
      </p:sp>
      <p:sp>
        <p:nvSpPr>
          <p:cNvPr id="7" name="文本框 3">
            <a:extLst>
              <a:ext uri="{FF2B5EF4-FFF2-40B4-BE49-F238E27FC236}">
                <a16:creationId xmlns:a16="http://schemas.microsoft.com/office/drawing/2014/main" id="{335FD837-FA63-334E-8D51-73B09AEFE090}"/>
              </a:ext>
            </a:extLst>
          </p:cNvPr>
          <p:cNvSpPr txBox="1"/>
          <p:nvPr/>
        </p:nvSpPr>
        <p:spPr>
          <a:xfrm>
            <a:off x="6974414" y="1232803"/>
            <a:ext cx="5110749" cy="1200329"/>
          </a:xfrm>
          <a:prstGeom prst="rect">
            <a:avLst/>
          </a:prstGeom>
          <a:noFill/>
        </p:spPr>
        <p:txBody>
          <a:bodyPr wrap="square" rtlCol="0">
            <a:spAutoFit/>
          </a:bodyPr>
          <a:lstStyle/>
          <a:p>
            <a:pPr algn="ctr"/>
            <a:r>
              <a:rPr lang="vi-VN" altLang="zh-CN" sz="7200" b="1" dirty="0">
                <a:solidFill>
                  <a:srgbClr val="FF0000"/>
                </a:solidFill>
                <a:latin typeface="SVN-Rosalinda" pitchFamily="2" charset="77"/>
              </a:rPr>
              <a:t>Nhớ đồng</a:t>
            </a:r>
          </a:p>
        </p:txBody>
      </p:sp>
      <p:sp>
        <p:nvSpPr>
          <p:cNvPr id="8" name="文本框 15">
            <a:extLst>
              <a:ext uri="{FF2B5EF4-FFF2-40B4-BE49-F238E27FC236}">
                <a16:creationId xmlns:a16="http://schemas.microsoft.com/office/drawing/2014/main" id="{1CB5D73C-F852-8F49-9E43-D2BCB5EB581F}"/>
              </a:ext>
            </a:extLst>
          </p:cNvPr>
          <p:cNvSpPr txBox="1"/>
          <p:nvPr/>
        </p:nvSpPr>
        <p:spPr>
          <a:xfrm>
            <a:off x="8975418" y="2422335"/>
            <a:ext cx="2318263" cy="523220"/>
          </a:xfrm>
          <a:prstGeom prst="rect">
            <a:avLst/>
          </a:prstGeom>
          <a:noFill/>
        </p:spPr>
        <p:txBody>
          <a:bodyPr wrap="none" rtlCol="0">
            <a:spAutoFit/>
          </a:bodyPr>
          <a:lstStyle/>
          <a:p>
            <a:pPr algn="ctr"/>
            <a:r>
              <a:rPr lang="vi-VN" altLang="zh-CN" sz="2800" b="1" dirty="0">
                <a:solidFill>
                  <a:srgbClr val="FF0000"/>
                </a:solidFill>
                <a:latin typeface="SVN-Rosalinda" pitchFamily="2" charset="77"/>
              </a:rPr>
              <a:t>---Tố Hữu---</a:t>
            </a:r>
            <a:endParaRPr lang="zh-CN" altLang="en-US" sz="2800" b="1" dirty="0">
              <a:solidFill>
                <a:srgbClr val="FF0000"/>
              </a:solidFill>
              <a:latin typeface="SVN-Rosalinda" pitchFamily="2" charset="77"/>
            </a:endParaRPr>
          </a:p>
        </p:txBody>
      </p:sp>
    </p:spTree>
    <p:extLst>
      <p:ext uri="{BB962C8B-B14F-4D97-AF65-F5344CB8AC3E}">
        <p14:creationId xmlns:p14="http://schemas.microsoft.com/office/powerpoint/2010/main" val="58996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ppt_w</p:attrName>
                                        </p:attrNameLst>
                                      </p:cBhvr>
                                      <p:tavLst>
                                        <p:tav tm="0" fmla="#ppt_w*sin(2.5*pi*$)">
                                          <p:val>
                                            <p:fltVal val="0"/>
                                          </p:val>
                                        </p:tav>
                                        <p:tav tm="100000">
                                          <p:val>
                                            <p:fltVal val="1"/>
                                          </p:val>
                                        </p:tav>
                                      </p:tavLst>
                                    </p:anim>
                                    <p:anim calcmode="lin" valueType="num">
                                      <p:cBhvr>
                                        <p:cTn id="3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a:stretch/>
        </p:blipFill>
        <p:spPr>
          <a:xfrm>
            <a:off x="0" y="1335314"/>
            <a:ext cx="12192000" cy="5522686"/>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5" name="图片 5">
            <a:extLst>
              <a:ext uri="{FF2B5EF4-FFF2-40B4-BE49-F238E27FC236}">
                <a16:creationId xmlns:a16="http://schemas.microsoft.com/office/drawing/2014/main" id="{C2F65B17-6B03-9946-B4D9-4C9E5EBD0A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9359" y="2172994"/>
            <a:ext cx="2879593" cy="3349692"/>
          </a:xfrm>
          <a:prstGeom prst="rect">
            <a:avLst/>
          </a:prstGeom>
        </p:spPr>
      </p:pic>
      <p:pic>
        <p:nvPicPr>
          <p:cNvPr id="7" name="图片 4">
            <a:extLst>
              <a:ext uri="{FF2B5EF4-FFF2-40B4-BE49-F238E27FC236}">
                <a16:creationId xmlns:a16="http://schemas.microsoft.com/office/drawing/2014/main" id="{933F01D7-1E2E-F34B-89C9-C9D82F23DF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949" y="1742313"/>
            <a:ext cx="2803570" cy="4211053"/>
          </a:xfrm>
          <a:prstGeom prst="rect">
            <a:avLst/>
          </a:prstGeom>
        </p:spPr>
      </p:pic>
      <p:sp>
        <p:nvSpPr>
          <p:cNvPr id="8" name="矩形 4">
            <a:extLst>
              <a:ext uri="{FF2B5EF4-FFF2-40B4-BE49-F238E27FC236}">
                <a16:creationId xmlns:a16="http://schemas.microsoft.com/office/drawing/2014/main" id="{3989E0DD-586E-AB4F-8258-8B512CBBB084}"/>
              </a:ext>
            </a:extLst>
          </p:cNvPr>
          <p:cNvSpPr/>
          <p:nvPr/>
        </p:nvSpPr>
        <p:spPr>
          <a:xfrm>
            <a:off x="2521845" y="523085"/>
            <a:ext cx="69528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50000"/>
                  </a:srgbClr>
                </a:solidFill>
                <a:effectLst/>
                <a:uLnTx/>
                <a:uFillTx/>
                <a:latin typeface="SVN-Apple" panose="02040603050506020204" pitchFamily="18" charset="0"/>
                <a:ea typeface="Kaufmann" panose="020B0500000000000000" pitchFamily="34" charset="0"/>
                <a:cs typeface="Kaufmann" panose="020B0500000000000000" pitchFamily="34" charset="0"/>
                <a:sym typeface="+mn-lt"/>
              </a:rPr>
              <a:t>TIẾN TRÌNH BÀI HỌC</a:t>
            </a:r>
            <a:endParaRPr kumimoji="0" lang="zh-CN" altLang="en-US" sz="4400" b="1" i="0" u="none" strike="noStrike" kern="1200" cap="none" spc="0" normalizeH="0" baseline="0" noProof="0" dirty="0">
              <a:ln>
                <a:noFill/>
              </a:ln>
              <a:solidFill>
                <a:srgbClr val="ED7D31">
                  <a:lumMod val="50000"/>
                </a:srgbClr>
              </a:solidFill>
              <a:effectLst/>
              <a:uLnTx/>
              <a:uFillTx/>
              <a:latin typeface="SVN-Apple" panose="02040603050506020204" pitchFamily="18" charset="0"/>
              <a:ea typeface="Kaufmann" panose="020B0500000000000000" pitchFamily="34" charset="0"/>
              <a:cs typeface="Kaufmann" panose="020B0500000000000000" pitchFamily="34" charset="0"/>
              <a:sym typeface="+mn-lt"/>
            </a:endParaRPr>
          </a:p>
        </p:txBody>
      </p:sp>
      <p:sp>
        <p:nvSpPr>
          <p:cNvPr id="9" name="矩形 4">
            <a:extLst>
              <a:ext uri="{FF2B5EF4-FFF2-40B4-BE49-F238E27FC236}">
                <a16:creationId xmlns:a16="http://schemas.microsoft.com/office/drawing/2014/main" id="{FE4C3846-19AB-2E42-99F6-B72BE28CB35E}"/>
              </a:ext>
            </a:extLst>
          </p:cNvPr>
          <p:cNvSpPr/>
          <p:nvPr/>
        </p:nvSpPr>
        <p:spPr>
          <a:xfrm>
            <a:off x="5946337" y="2377377"/>
            <a:ext cx="347438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 </a:t>
            </a:r>
            <a:r>
              <a:rPr kumimoji="0" lang="en-US" altLang="zh-CN" sz="36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Chuẩn</a:t>
            </a:r>
            <a:r>
              <a:rPr kumimoji="0" lang="en-US" altLang="zh-CN"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bị</a:t>
            </a:r>
            <a:r>
              <a:rPr kumimoji="0" lang="en-US" altLang="zh-CN"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đọc</a:t>
            </a:r>
            <a:endParaRPr kumimoji="0" lang="zh-CN" altLang="en-US"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10" name="矩形 4">
            <a:extLst>
              <a:ext uri="{FF2B5EF4-FFF2-40B4-BE49-F238E27FC236}">
                <a16:creationId xmlns:a16="http://schemas.microsoft.com/office/drawing/2014/main" id="{3FBFA6EC-EF43-AE44-AFAD-97754BFA9281}"/>
              </a:ext>
            </a:extLst>
          </p:cNvPr>
          <p:cNvSpPr/>
          <p:nvPr/>
        </p:nvSpPr>
        <p:spPr>
          <a:xfrm>
            <a:off x="5421084" y="3180181"/>
            <a:ext cx="571197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Trải</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nghiệm</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cùng</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văn</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bản</a:t>
            </a:r>
            <a:endPar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11" name="矩形 4">
            <a:extLst>
              <a:ext uri="{FF2B5EF4-FFF2-40B4-BE49-F238E27FC236}">
                <a16:creationId xmlns:a16="http://schemas.microsoft.com/office/drawing/2014/main" id="{B8710261-E519-A34C-8E56-E000DC9D3CE6}"/>
              </a:ext>
            </a:extLst>
          </p:cNvPr>
          <p:cNvSpPr/>
          <p:nvPr/>
        </p:nvSpPr>
        <p:spPr>
          <a:xfrm>
            <a:off x="4588662" y="3982985"/>
            <a:ext cx="610939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Suy</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ngẫm</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và</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phản</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hồi</a:t>
            </a:r>
            <a:endPar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12" name="矩形 4">
            <a:extLst>
              <a:ext uri="{FF2B5EF4-FFF2-40B4-BE49-F238E27FC236}">
                <a16:creationId xmlns:a16="http://schemas.microsoft.com/office/drawing/2014/main" id="{9DF24C86-CB06-FB40-A3E6-9EFC373649D6}"/>
              </a:ext>
            </a:extLst>
          </p:cNvPr>
          <p:cNvSpPr/>
          <p:nvPr/>
        </p:nvSpPr>
        <p:spPr>
          <a:xfrm>
            <a:off x="5610538" y="4838661"/>
            <a:ext cx="25711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IV. </a:t>
            </a:r>
            <a:r>
              <a:rPr kumimoji="0" lang="en-US" altLang="zh-CN" sz="3600" b="1" i="0" u="none" strike="noStrike" kern="1200" cap="none" spc="0" normalizeH="0" baseline="0" noProof="0" dirty="0" err="1">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Tổng</a:t>
            </a:r>
            <a:r>
              <a:rPr kumimoji="0" lang="en-US" altLang="zh-CN" sz="3600" b="1" i="0" u="none" strike="noStrike" kern="1200" cap="none" spc="0" normalizeH="0" baseline="0" noProof="0" dirty="0">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kết</a:t>
            </a:r>
            <a:endParaRPr kumimoji="0" lang="en-US" altLang="zh-CN" sz="3600" b="1" i="0" u="none" strike="noStrike" kern="1200" cap="none" spc="0" normalizeH="0" baseline="0" noProof="0" dirty="0">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13" name="Picture 12">
            <a:extLst>
              <a:ext uri="{FF2B5EF4-FFF2-40B4-BE49-F238E27FC236}">
                <a16:creationId xmlns:a16="http://schemas.microsoft.com/office/drawing/2014/main" id="{B007BBCB-54D5-2A4D-B739-F0FEA120E8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a:off x="8954785" y="-134950"/>
            <a:ext cx="1427476" cy="1427476"/>
          </a:xfrm>
          <a:prstGeom prst="rect">
            <a:avLst/>
          </a:prstGeom>
        </p:spPr>
      </p:pic>
      <p:pic>
        <p:nvPicPr>
          <p:cNvPr id="15" name="Picture 14">
            <a:extLst>
              <a:ext uri="{FF2B5EF4-FFF2-40B4-BE49-F238E27FC236}">
                <a16:creationId xmlns:a16="http://schemas.microsoft.com/office/drawing/2014/main" id="{53D935B9-0681-7442-922F-F3CCABF47453}"/>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537918" y="-212047"/>
            <a:ext cx="1597893" cy="1427476"/>
          </a:xfrm>
          <a:prstGeom prst="rect">
            <a:avLst/>
          </a:prstGeom>
        </p:spPr>
      </p:pic>
    </p:spTree>
    <p:extLst>
      <p:ext uri="{BB962C8B-B14F-4D97-AF65-F5344CB8AC3E}">
        <p14:creationId xmlns:p14="http://schemas.microsoft.com/office/powerpoint/2010/main" val="28009185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2" fill="hold" grpId="0" nodeType="withEffect" p14:presetBounceEnd="5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50000">
                                          <p:cBhvr additive="base">
                                            <p:cTn id="12" dur="1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10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50000">
                                          <p:cBhvr additive="base">
                                            <p:cTn id="20" dur="10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1" dur="10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10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1+#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1+#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88629" y="1"/>
            <a:ext cx="5203371"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5">
            <a:extLst>
              <a:ext uri="{FF2B5EF4-FFF2-40B4-BE49-F238E27FC236}">
                <a16:creationId xmlns:a16="http://schemas.microsoft.com/office/drawing/2014/main" id="{FC995829-F573-FD4F-A47D-A7FB858D14DE}"/>
              </a:ext>
            </a:extLst>
          </p:cNvPr>
          <p:cNvSpPr txBox="1">
            <a:spLocks noGrp="1"/>
          </p:cNvSpPr>
          <p:nvPr>
            <p:ph idx="1"/>
          </p:nvPr>
        </p:nvSpPr>
        <p:spPr>
          <a:xfrm>
            <a:off x="328749" y="2387329"/>
            <a:ext cx="6552818" cy="978729"/>
          </a:xfrm>
          <a:prstGeom prst="rect">
            <a:avLst/>
          </a:prstGeom>
          <a:noFill/>
        </p:spPr>
        <p:txBody>
          <a:bodyPr wrap="square" rtlCol="0">
            <a:spAutoFit/>
          </a:bodyPr>
          <a:lstStyle/>
          <a:p>
            <a:pPr algn="ctr"/>
            <a:r>
              <a:rPr lang="en-US" sz="3200" i="1" dirty="0" err="1">
                <a:solidFill>
                  <a:schemeClr val="accent4">
                    <a:lumMod val="50000"/>
                  </a:schemeClr>
                </a:solidFill>
                <a:latin typeface="UTM Brewers KT" panose="02040603050506020204" pitchFamily="18" charset="0"/>
                <a:cs typeface="Times New Roman" panose="02020603050405020304" pitchFamily="18" charset="0"/>
              </a:rPr>
              <a:t>Vùng</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đất</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hoặc</a:t>
            </a:r>
            <a:r>
              <a:rPr lang="en-US" sz="3200" i="1" dirty="0">
                <a:solidFill>
                  <a:schemeClr val="accent4">
                    <a:lumMod val="50000"/>
                  </a:schemeClr>
                </a:solidFill>
                <a:latin typeface="UTM Brewers KT" panose="02040603050506020204" pitchFamily="18" charset="0"/>
                <a:cs typeface="Times New Roman" panose="02020603050405020304" pitchFamily="18" charset="0"/>
              </a:rPr>
              <a:t> con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người</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nào</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đã</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để</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lại</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trong</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em</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ấn</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tượng</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sâu</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đậm</a:t>
            </a:r>
            <a:r>
              <a:rPr lang="en-US" sz="3200" i="1" dirty="0">
                <a:solidFill>
                  <a:schemeClr val="accent4">
                    <a:lumMod val="50000"/>
                  </a:schemeClr>
                </a:solidFill>
                <a:latin typeface="UTM Brewers KT" panose="02040603050506020204" pitchFamily="18" charset="0"/>
                <a:cs typeface="Times New Roman" panose="02020603050405020304" pitchFamily="18" charset="0"/>
              </a:rPr>
              <a:t>?</a:t>
            </a:r>
          </a:p>
        </p:txBody>
      </p:sp>
      <p:sp>
        <p:nvSpPr>
          <p:cNvPr id="7" name="矩形 4">
            <a:extLst>
              <a:ext uri="{FF2B5EF4-FFF2-40B4-BE49-F238E27FC236}">
                <a16:creationId xmlns:a16="http://schemas.microsoft.com/office/drawing/2014/main" id="{6DD89F71-ED38-2D4F-9173-D2A7FA34D3EC}"/>
              </a:ext>
            </a:extLst>
          </p:cNvPr>
          <p:cNvSpPr>
            <a:spLocks noGrp="1"/>
          </p:cNvSpPr>
          <p:nvPr>
            <p:ph type="title"/>
          </p:nvPr>
        </p:nvSpPr>
        <p:spPr>
          <a:xfrm>
            <a:off x="1334588" y="573173"/>
            <a:ext cx="5732418" cy="701731"/>
          </a:xfrm>
          <a:prstGeom prst="rect">
            <a:avLst/>
          </a:prstGeom>
        </p:spPr>
        <p:txBody>
          <a:bodyPr wrap="square">
            <a:spAutoFit/>
          </a:bodyPr>
          <a:lstStyle/>
          <a:p>
            <a:r>
              <a:rPr lang="en-US" altLang="zh-CN"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I. </a:t>
            </a:r>
            <a:r>
              <a:rPr lang="en-US" altLang="zh-CN" b="1" dirty="0" err="1">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Chuẩn</a:t>
            </a:r>
            <a:r>
              <a:rPr lang="en-US" altLang="zh-CN"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b="1" dirty="0" err="1">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bị</a:t>
            </a:r>
            <a:r>
              <a:rPr lang="en-US" altLang="zh-CN"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b="1" dirty="0" err="1">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đọc</a:t>
            </a:r>
            <a:endParaRPr lang="zh-CN" altLang="en-US"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8" name="Picture 7">
            <a:extLst>
              <a:ext uri="{FF2B5EF4-FFF2-40B4-BE49-F238E27FC236}">
                <a16:creationId xmlns:a16="http://schemas.microsoft.com/office/drawing/2014/main" id="{4CDF762D-0E20-C147-84F7-8C1A72EC9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Tree>
    <p:extLst>
      <p:ext uri="{BB962C8B-B14F-4D97-AF65-F5344CB8AC3E}">
        <p14:creationId xmlns:p14="http://schemas.microsoft.com/office/powerpoint/2010/main" val="34274412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14:presetBounceEnd="5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50000">
                                          <p:cBhvr additive="base">
                                            <p:cTn id="12"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BÀI thơ quê hương tế hanh">
            <a:extLst>
              <a:ext uri="{FF2B5EF4-FFF2-40B4-BE49-F238E27FC236}">
                <a16:creationId xmlns:a16="http://schemas.microsoft.com/office/drawing/2014/main" id="{15C4F0CF-B5F8-4DC2-9974-01E37C15479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092" r="18145" b="-2"/>
          <a:stretch/>
        </p:blipFill>
        <p:spPr bwMode="auto">
          <a:xfrm>
            <a:off x="5786846" y="12171"/>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
            <a:extLst>
              <a:ext uri="{FF2B5EF4-FFF2-40B4-BE49-F238E27FC236}">
                <a16:creationId xmlns:a16="http://schemas.microsoft.com/office/drawing/2014/main" id="{3B5238D2-8B8D-F64D-BF28-B322CE4AF479}"/>
              </a:ext>
            </a:extLst>
          </p:cNvPr>
          <p:cNvSpPr>
            <a:spLocks noGrp="1"/>
          </p:cNvSpPr>
          <p:nvPr>
            <p:ph idx="1"/>
          </p:nvPr>
        </p:nvSpPr>
        <p:spPr>
          <a:xfrm>
            <a:off x="467827" y="298410"/>
            <a:ext cx="7050577" cy="646331"/>
          </a:xfrm>
          <a:prstGeom prst="rect">
            <a:avLst/>
          </a:prstGeom>
          <a:ln>
            <a:noFill/>
          </a:ln>
        </p:spPr>
        <p:txBody>
          <a:bodyPr wrap="square">
            <a:spAutoFit/>
          </a:bodyPr>
          <a:lstStyle/>
          <a:p>
            <a:pPr marL="0" indent="0" algn="ctr">
              <a:buNone/>
            </a:pP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II.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Trải</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nghiệm</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cùng</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văn</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bản</a:t>
            </a:r>
            <a:endPar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7" name="Picture 6">
            <a:extLst>
              <a:ext uri="{FF2B5EF4-FFF2-40B4-BE49-F238E27FC236}">
                <a16:creationId xmlns:a16="http://schemas.microsoft.com/office/drawing/2014/main" id="{4CDF762D-0E20-C147-84F7-8C1A72EC9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
        <p:nvSpPr>
          <p:cNvPr id="2" name="TextBox 1"/>
          <p:cNvSpPr txBox="1"/>
          <p:nvPr/>
        </p:nvSpPr>
        <p:spPr>
          <a:xfrm>
            <a:off x="444137" y="1711234"/>
            <a:ext cx="5342709" cy="3600986"/>
          </a:xfrm>
          <a:prstGeom prst="rect">
            <a:avLst/>
          </a:prstGeom>
          <a:noFill/>
        </p:spPr>
        <p:txBody>
          <a:bodyPr wrap="square" rtlCol="0">
            <a:spAutoFit/>
          </a:bodyPr>
          <a:lstStyle/>
          <a:p>
            <a:pPr marL="342900" indent="-342900">
              <a:buAutoNum type="arabicPeriod"/>
            </a:pPr>
            <a:r>
              <a:rPr lang="en-US" sz="3200" b="1" dirty="0">
                <a:solidFill>
                  <a:schemeClr val="accent1">
                    <a:lumMod val="75000"/>
                  </a:schemeClr>
                </a:solidFill>
                <a:latin typeface="#9Slide03 Ample" panose="02000000000000000000" pitchFamily="2" charset="0"/>
              </a:rPr>
              <a:t>Tác giả</a:t>
            </a:r>
          </a:p>
          <a:p>
            <a:endParaRPr lang="en-US" sz="2800" dirty="0">
              <a:latin typeface="#9Slide03 Ample" panose="02000000000000000000" pitchFamily="2" charset="0"/>
            </a:endParaRPr>
          </a:p>
          <a:p>
            <a:r>
              <a:rPr lang="en-US" sz="2800" dirty="0">
                <a:latin typeface="#9Slide03 Ample" panose="02000000000000000000" pitchFamily="2" charset="0"/>
              </a:rPr>
              <a:t>Tố Hữu (1920 - 2002), tên thật là Nguyễn Kim Thành, quê ở Quảng Điền, Thừa Thiên Huế. Một số tập thơ tiêu biểu: </a:t>
            </a:r>
            <a:r>
              <a:rPr lang="en-US" sz="2800" i="1" dirty="0">
                <a:latin typeface="#9Slide03 Ample" panose="02000000000000000000" pitchFamily="2" charset="0"/>
              </a:rPr>
              <a:t>Từ ấy, Việt Bắc, Gió lộng, Máu và hoa,...</a:t>
            </a:r>
            <a:endParaRPr lang="en-US" sz="2800" dirty="0">
              <a:latin typeface="#9Slide03 Ample" panose="02000000000000000000" pitchFamily="2" charset="0"/>
            </a:endParaRPr>
          </a:p>
          <a:p>
            <a:endParaRPr lang="en-US" sz="2800" dirty="0">
              <a:latin typeface="#9Slide03 Ample" panose="02000000000000000000" pitchFamily="2" charset="0"/>
            </a:endParaRPr>
          </a:p>
        </p:txBody>
      </p:sp>
      <p:sp>
        <p:nvSpPr>
          <p:cNvPr id="10" name="椭圆 7">
            <a:extLst>
              <a:ext uri="{FF2B5EF4-FFF2-40B4-BE49-F238E27FC236}">
                <a16:creationId xmlns:a16="http://schemas.microsoft.com/office/drawing/2014/main" id="{F9DD4CD8-1678-0D4E-9F6D-D9A692D491BE}"/>
              </a:ext>
            </a:extLst>
          </p:cNvPr>
          <p:cNvSpPr/>
          <p:nvPr/>
        </p:nvSpPr>
        <p:spPr>
          <a:xfrm>
            <a:off x="1214297" y="1818449"/>
            <a:ext cx="4106889" cy="36738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50000"/>
                  </a:schemeClr>
                </a:solidFill>
                <a:latin typeface="SVN-KG Ten Thousand Reasons" panose="02040603050506020204" pitchFamily="18" charset="0"/>
                <a:cs typeface="Times New Roman" panose="02020603050405020304" pitchFamily="18" charset="0"/>
              </a:rPr>
              <a:t>Em hãy tìm hiểu thông tin trong sgk và trình bày đôi nét về tác giả, tác phẩm.</a:t>
            </a:r>
          </a:p>
        </p:txBody>
      </p:sp>
      <p:pic>
        <p:nvPicPr>
          <p:cNvPr id="11" name="Picture 10">
            <a:extLst>
              <a:ext uri="{FF2B5EF4-FFF2-40B4-BE49-F238E27FC236}">
                <a16:creationId xmlns:a16="http://schemas.microsoft.com/office/drawing/2014/main" id="{73A59E02-FFBB-3F41-A910-0BD5225E8A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2542368" y="808820"/>
            <a:ext cx="1450748" cy="1551185"/>
          </a:xfrm>
          <a:prstGeom prst="rect">
            <a:avLst/>
          </a:prstGeom>
        </p:spPr>
      </p:pic>
      <p:pic>
        <p:nvPicPr>
          <p:cNvPr id="13" name="Picture 12">
            <a:extLst>
              <a:ext uri="{FF2B5EF4-FFF2-40B4-BE49-F238E27FC236}">
                <a16:creationId xmlns:a16="http://schemas.microsoft.com/office/drawing/2014/main" id="{68DCAB83-95B7-DE4A-B19A-CEE4BA077D62}"/>
              </a:ext>
            </a:extLst>
          </p:cNvPr>
          <p:cNvPicPr>
            <a:picLocks noChangeAspect="1"/>
          </p:cNvPicPr>
          <p:nvPr/>
        </p:nvPicPr>
        <p:blipFill>
          <a:blip r:embed="rId7"/>
          <a:stretch>
            <a:fillRect/>
          </a:stretch>
        </p:blipFill>
        <p:spPr>
          <a:xfrm>
            <a:off x="8082169" y="796836"/>
            <a:ext cx="3404436" cy="4853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0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3"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946" y="2036623"/>
            <a:ext cx="6529251" cy="3870388"/>
          </a:xfrm>
          <a:ln w="12700">
            <a:solidFill>
              <a:schemeClr val="tx1"/>
            </a:solidFill>
          </a:ln>
        </p:spPr>
        <p:txBody>
          <a:bodyPr>
            <a:normAutofit fontScale="77500" lnSpcReduction="20000"/>
          </a:bodyPr>
          <a:lstStyle/>
          <a:p>
            <a:pPr marL="0" indent="0">
              <a:buNone/>
            </a:pPr>
            <a:endParaRPr lang="en-US" sz="3600" b="1" dirty="0" smtClean="0">
              <a:solidFill>
                <a:schemeClr val="accent1">
                  <a:lumMod val="75000"/>
                </a:schemeClr>
              </a:solidFill>
              <a:latin typeface="#9Slide03 Ample" panose="02000000000000000000" pitchFamily="2" charset="0"/>
            </a:endParaRPr>
          </a:p>
          <a:p>
            <a:pPr marL="0" indent="0">
              <a:buNone/>
            </a:pPr>
            <a:r>
              <a:rPr lang="en-US" sz="3600" b="1" dirty="0" smtClean="0">
                <a:solidFill>
                  <a:schemeClr val="accent1">
                    <a:lumMod val="75000"/>
                  </a:schemeClr>
                </a:solidFill>
                <a:latin typeface="#9Slide03 Ample" panose="02000000000000000000" pitchFamily="2" charset="0"/>
              </a:rPr>
              <a:t>2</a:t>
            </a:r>
            <a:r>
              <a:rPr lang="en-US" sz="3600" b="1" dirty="0">
                <a:solidFill>
                  <a:schemeClr val="accent1">
                    <a:lumMod val="75000"/>
                  </a:schemeClr>
                </a:solidFill>
                <a:latin typeface="#9Slide03 Ample" panose="02000000000000000000" pitchFamily="2" charset="0"/>
              </a:rPr>
              <a:t>. Tác phẩm</a:t>
            </a:r>
            <a:endParaRPr lang="en-US" sz="3600" dirty="0">
              <a:solidFill>
                <a:schemeClr val="accent1">
                  <a:lumMod val="75000"/>
                </a:schemeClr>
              </a:solidFill>
              <a:latin typeface="#9Slide03 Ample" panose="02000000000000000000" pitchFamily="2" charset="0"/>
            </a:endParaRPr>
          </a:p>
          <a:p>
            <a:pPr marL="0" indent="0">
              <a:buNone/>
            </a:pPr>
            <a:r>
              <a:rPr lang="en-US" sz="3600" i="1" dirty="0">
                <a:solidFill>
                  <a:schemeClr val="accent2">
                    <a:lumMod val="75000"/>
                  </a:schemeClr>
                </a:solidFill>
                <a:latin typeface="#9Slide03 Ample" panose="02000000000000000000" pitchFamily="2" charset="0"/>
              </a:rPr>
              <a:t>a. </a:t>
            </a:r>
            <a:r>
              <a:rPr lang="en-US" sz="3600" i="1" dirty="0" smtClean="0">
                <a:solidFill>
                  <a:schemeClr val="accent2">
                    <a:lumMod val="75000"/>
                  </a:schemeClr>
                </a:solidFill>
                <a:latin typeface="#9Slide03 Ample" panose="02000000000000000000" pitchFamily="2" charset="0"/>
              </a:rPr>
              <a:t>Đọc và </a:t>
            </a:r>
            <a:r>
              <a:rPr lang="en-US" sz="3600" i="1" dirty="0">
                <a:solidFill>
                  <a:schemeClr val="accent2">
                    <a:lumMod val="75000"/>
                  </a:schemeClr>
                </a:solidFill>
                <a:latin typeface="#9Slide03 Ample" panose="02000000000000000000" pitchFamily="2" charset="0"/>
              </a:rPr>
              <a:t>tìm hiểu chú thích</a:t>
            </a:r>
            <a:endParaRPr lang="en-US" sz="3600" dirty="0">
              <a:solidFill>
                <a:schemeClr val="accent2">
                  <a:lumMod val="75000"/>
                </a:schemeClr>
              </a:solidFill>
              <a:latin typeface="#9Slide03 Ample" panose="02000000000000000000" pitchFamily="2" charset="0"/>
            </a:endParaRPr>
          </a:p>
          <a:p>
            <a:pPr marL="0" indent="0">
              <a:buNone/>
            </a:pPr>
            <a:r>
              <a:rPr lang="en-US" sz="3600" i="1" dirty="0">
                <a:solidFill>
                  <a:schemeClr val="accent2">
                    <a:lumMod val="75000"/>
                  </a:schemeClr>
                </a:solidFill>
                <a:latin typeface="#9Slide03 Ample" panose="02000000000000000000" pitchFamily="2" charset="0"/>
              </a:rPr>
              <a:t>b. Tìm hiểu chung về văn bản</a:t>
            </a:r>
          </a:p>
          <a:p>
            <a:pPr>
              <a:buFontTx/>
              <a:buChar char="-"/>
            </a:pPr>
            <a:r>
              <a:rPr lang="en-US" sz="3600" i="1" dirty="0">
                <a:latin typeface="#9Slide03 Ample" panose="02000000000000000000" pitchFamily="2" charset="0"/>
              </a:rPr>
              <a:t>Hoàn cảnh sáng </a:t>
            </a:r>
            <a:r>
              <a:rPr lang="en-US" sz="3600" i="1" dirty="0" smtClean="0">
                <a:latin typeface="#9Slide03 Ample" panose="02000000000000000000" pitchFamily="2" charset="0"/>
              </a:rPr>
              <a:t>tác: </a:t>
            </a:r>
            <a:r>
              <a:rPr lang="en-US" sz="3600" i="1" dirty="0" err="1" smtClean="0">
                <a:latin typeface="#9Slide03 Ample" panose="02000000000000000000" pitchFamily="2" charset="0"/>
              </a:rPr>
              <a:t>sgk</a:t>
            </a:r>
            <a:endParaRPr lang="en-US" sz="3600" i="1" dirty="0">
              <a:latin typeface="#9Slide03 Ample" panose="02000000000000000000" pitchFamily="2" charset="0"/>
            </a:endParaRPr>
          </a:p>
          <a:p>
            <a:pPr>
              <a:buFontTx/>
              <a:buChar char="-"/>
            </a:pPr>
            <a:r>
              <a:rPr lang="en-US" sz="3600" i="1" dirty="0">
                <a:latin typeface="#9Slide03 Ample" panose="02000000000000000000" pitchFamily="2" charset="0"/>
              </a:rPr>
              <a:t>Thể </a:t>
            </a:r>
            <a:r>
              <a:rPr lang="en-US" sz="3600" i="1" dirty="0" smtClean="0">
                <a:latin typeface="#9Slide03 Ample" panose="02000000000000000000" pitchFamily="2" charset="0"/>
              </a:rPr>
              <a:t>thơ: 7 </a:t>
            </a:r>
            <a:r>
              <a:rPr lang="en-US" sz="3600" i="1" dirty="0">
                <a:latin typeface="#9Slide03 Ample" panose="02000000000000000000" pitchFamily="2" charset="0"/>
              </a:rPr>
              <a:t>chữ</a:t>
            </a:r>
          </a:p>
          <a:p>
            <a:pPr>
              <a:buFontTx/>
              <a:buChar char="-"/>
            </a:pPr>
            <a:r>
              <a:rPr lang="en-US" sz="3600" i="1" dirty="0">
                <a:latin typeface="#9Slide03 Ample" panose="02000000000000000000" pitchFamily="2" charset="0"/>
              </a:rPr>
              <a:t>Cách gieo vần:</a:t>
            </a:r>
          </a:p>
          <a:p>
            <a:pPr>
              <a:buFontTx/>
              <a:buChar char="-"/>
            </a:pPr>
            <a:r>
              <a:rPr lang="en-US" sz="3600" i="1" dirty="0">
                <a:latin typeface="#9Slide03 Ample" panose="02000000000000000000" pitchFamily="2" charset="0"/>
              </a:rPr>
              <a:t>Bố </a:t>
            </a:r>
            <a:r>
              <a:rPr lang="en-US" sz="3600" i="1" dirty="0" smtClean="0">
                <a:latin typeface="#9Slide03 Ample" panose="02000000000000000000" pitchFamily="2" charset="0"/>
              </a:rPr>
              <a:t>cục: khổ 1-&gt;7, khổ 8-&gt;10</a:t>
            </a:r>
            <a:endParaRPr lang="en-US" sz="3600" i="1" dirty="0">
              <a:latin typeface="#9Slide03 Ample" panose="02000000000000000000" pitchFamily="2" charset="0"/>
            </a:endParaRPr>
          </a:p>
          <a:p>
            <a:endParaRPr lang="en-US" sz="3600" dirty="0">
              <a:latin typeface="#9Slide03 Ample" panose="02000000000000000000" pitchFamily="2" charset="0"/>
            </a:endParaRPr>
          </a:p>
          <a:p>
            <a:endParaRPr lang="en-US" sz="3600" dirty="0">
              <a:latin typeface="#9Slide03 Ample" panose="02000000000000000000" pitchFamily="2" charset="0"/>
            </a:endParaRPr>
          </a:p>
        </p:txBody>
      </p:sp>
      <p:pic>
        <p:nvPicPr>
          <p:cNvPr id="4" name="Picture 3"/>
          <p:cNvPicPr>
            <a:picLocks noChangeAspect="1"/>
          </p:cNvPicPr>
          <p:nvPr/>
        </p:nvPicPr>
        <p:blipFill>
          <a:blip r:embed="rId2"/>
          <a:stretch>
            <a:fillRect/>
          </a:stretch>
        </p:blipFill>
        <p:spPr>
          <a:xfrm>
            <a:off x="7458891" y="1"/>
            <a:ext cx="4848225" cy="6858000"/>
          </a:xfrm>
          <a:prstGeom prst="rect">
            <a:avLst/>
          </a:prstGeom>
        </p:spPr>
      </p:pic>
      <p:pic>
        <p:nvPicPr>
          <p:cNvPr id="7" name="Picture 6">
            <a:extLst>
              <a:ext uri="{FF2B5EF4-FFF2-40B4-BE49-F238E27FC236}">
                <a16:creationId xmlns:a16="http://schemas.microsoft.com/office/drawing/2014/main" id="{4CDF762D-0E20-C147-84F7-8C1A72EC9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0" y="0"/>
            <a:ext cx="1597893" cy="1427476"/>
          </a:xfrm>
          <a:prstGeom prst="rect">
            <a:avLst/>
          </a:prstGeom>
        </p:spPr>
      </p:pic>
      <p:sp>
        <p:nvSpPr>
          <p:cNvPr id="8" name="矩形 4">
            <a:extLst>
              <a:ext uri="{FF2B5EF4-FFF2-40B4-BE49-F238E27FC236}">
                <a16:creationId xmlns:a16="http://schemas.microsoft.com/office/drawing/2014/main" id="{3B5238D2-8B8D-F64D-BF28-B322CE4AF479}"/>
              </a:ext>
            </a:extLst>
          </p:cNvPr>
          <p:cNvSpPr txBox="1">
            <a:spLocks/>
          </p:cNvSpPr>
          <p:nvPr/>
        </p:nvSpPr>
        <p:spPr>
          <a:xfrm>
            <a:off x="1084217" y="609147"/>
            <a:ext cx="6283234" cy="646331"/>
          </a:xfrm>
          <a:prstGeom prst="rect">
            <a:avLst/>
          </a:prstGeom>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II. Trải nghiệm cùng văn bản</a:t>
            </a:r>
          </a:p>
        </p:txBody>
      </p:sp>
    </p:spTree>
    <p:extLst>
      <p:ext uri="{BB962C8B-B14F-4D97-AF65-F5344CB8AC3E}">
        <p14:creationId xmlns:p14="http://schemas.microsoft.com/office/powerpoint/2010/main" val="45718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B5238D2-8B8D-F64D-BF28-B322CE4AF479}"/>
              </a:ext>
            </a:extLst>
          </p:cNvPr>
          <p:cNvSpPr/>
          <p:nvPr/>
        </p:nvSpPr>
        <p:spPr>
          <a:xfrm>
            <a:off x="627326" y="278936"/>
            <a:ext cx="6945458"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Trải</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nghiệm</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cùng</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văn</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bản</a:t>
            </a:r>
            <a:endPar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grpSp>
        <p:nvGrpSpPr>
          <p:cNvPr id="16" name="Group 15">
            <a:extLst>
              <a:ext uri="{FF2B5EF4-FFF2-40B4-BE49-F238E27FC236}">
                <a16:creationId xmlns:a16="http://schemas.microsoft.com/office/drawing/2014/main" id="{5F21549D-E878-904C-A5AA-E94F9DF7C0D3}"/>
              </a:ext>
            </a:extLst>
          </p:cNvPr>
          <p:cNvGrpSpPr/>
          <p:nvPr/>
        </p:nvGrpSpPr>
        <p:grpSpPr>
          <a:xfrm>
            <a:off x="41511" y="928482"/>
            <a:ext cx="4757992" cy="664797"/>
            <a:chOff x="1929264" y="23017"/>
            <a:chExt cx="4757992" cy="664797"/>
          </a:xfrm>
        </p:grpSpPr>
        <p:sp>
          <p:nvSpPr>
            <p:cNvPr id="18" name="Rectangle: Rounded Corners 4">
              <a:extLst>
                <a:ext uri="{FF2B5EF4-FFF2-40B4-BE49-F238E27FC236}">
                  <a16:creationId xmlns:a16="http://schemas.microsoft.com/office/drawing/2014/main" id="{3B7C1C75-D689-1547-9F38-95729CD79073}"/>
                </a:ext>
              </a:extLst>
            </p:cNvPr>
            <p:cNvSpPr/>
            <p:nvPr/>
          </p:nvSpPr>
          <p:spPr>
            <a:xfrm>
              <a:off x="1929264" y="23017"/>
              <a:ext cx="4757992" cy="6647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9" name="文本框 14">
              <a:extLst>
                <a:ext uri="{FF2B5EF4-FFF2-40B4-BE49-F238E27FC236}">
                  <a16:creationId xmlns:a16="http://schemas.microsoft.com/office/drawing/2014/main" id="{0C27D934-12B7-CD45-A68C-ED0BA3750E1C}"/>
                </a:ext>
              </a:extLst>
            </p:cNvPr>
            <p:cNvSpPr txBox="1"/>
            <p:nvPr/>
          </p:nvSpPr>
          <p:spPr>
            <a:xfrm>
              <a:off x="2539532" y="57336"/>
              <a:ext cx="351635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1. Tìm hiểu chung </a:t>
              </a:r>
              <a:endParaRPr kumimoji="0" lang="zh-CN" altLang="en-US"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D51EE9D3-4CFF-374F-B0AB-FFA7C3B67FC2}"/>
              </a:ext>
            </a:extLst>
          </p:cNvPr>
          <p:cNvGrpSpPr/>
          <p:nvPr/>
        </p:nvGrpSpPr>
        <p:grpSpPr>
          <a:xfrm>
            <a:off x="522201" y="1400703"/>
            <a:ext cx="5020760" cy="664797"/>
            <a:chOff x="1889140" y="23017"/>
            <a:chExt cx="3779895" cy="664797"/>
          </a:xfrm>
        </p:grpSpPr>
        <p:sp>
          <p:nvSpPr>
            <p:cNvPr id="25" name="Rectangle: Rounded Corners 4">
              <a:extLst>
                <a:ext uri="{FF2B5EF4-FFF2-40B4-BE49-F238E27FC236}">
                  <a16:creationId xmlns:a16="http://schemas.microsoft.com/office/drawing/2014/main" id="{11CE69A1-2E48-C14C-B6F5-9EBA5D791123}"/>
                </a:ext>
              </a:extLst>
            </p:cNvPr>
            <p:cNvSpPr/>
            <p:nvPr/>
          </p:nvSpPr>
          <p:spPr>
            <a:xfrm>
              <a:off x="1929264" y="23017"/>
              <a:ext cx="3739771" cy="6647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26" name="文本框 14">
              <a:extLst>
                <a:ext uri="{FF2B5EF4-FFF2-40B4-BE49-F238E27FC236}">
                  <a16:creationId xmlns:a16="http://schemas.microsoft.com/office/drawing/2014/main" id="{4820D565-3D8C-224C-8FAA-FCF350281E67}"/>
                </a:ext>
              </a:extLst>
            </p:cNvPr>
            <p:cNvSpPr txBox="1"/>
            <p:nvPr/>
          </p:nvSpPr>
          <p:spPr>
            <a:xfrm>
              <a:off x="1889140" y="57389"/>
              <a:ext cx="296954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2. Đọc chú thích</a:t>
              </a:r>
              <a:endParaRPr kumimoji="0" lang="zh-CN" altLang="en-US"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7" name="Picture 6">
            <a:extLst>
              <a:ext uri="{FF2B5EF4-FFF2-40B4-BE49-F238E27FC236}">
                <a16:creationId xmlns:a16="http://schemas.microsoft.com/office/drawing/2014/main" id="{A0AEF139-C59A-D747-B0DE-BDFBE2DE61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7773" y="0"/>
            <a:ext cx="7322356" cy="7322356"/>
          </a:xfrm>
          <a:prstGeom prst="rect">
            <a:avLst/>
          </a:prstGeom>
        </p:spPr>
      </p:pic>
      <p:pic>
        <p:nvPicPr>
          <p:cNvPr id="2" name="Picture 1">
            <a:extLst>
              <a:ext uri="{FF2B5EF4-FFF2-40B4-BE49-F238E27FC236}">
                <a16:creationId xmlns:a16="http://schemas.microsoft.com/office/drawing/2014/main" id="{FAAEABF7-152C-0C4F-B4F8-3A9D4F8552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69" b="91875" l="10000" r="90000">
                        <a14:foregroundMark x1="48750" y1="11406" x2="55781" y2="7969"/>
                        <a14:foregroundMark x1="55781" y1="7969" x2="63125" y2="9063"/>
                        <a14:foregroundMark x1="40938" y1="61875" x2="46250" y2="55781"/>
                        <a14:foregroundMark x1="46250" y1="55781" x2="55000" y2="53906"/>
                        <a14:foregroundMark x1="55000" y1="53906" x2="63125" y2="56719"/>
                        <a14:foregroundMark x1="63125" y1="56719" x2="64219" y2="64375"/>
                        <a14:foregroundMark x1="64219" y1="64375" x2="59062" y2="68438"/>
                        <a14:foregroundMark x1="54844" y1="66406" x2="69688" y2="58906"/>
                        <a14:foregroundMark x1="68594" y1="91875" x2="72031" y2="90000"/>
                      </a14:backgroundRemoval>
                    </a14:imgEffect>
                  </a14:imgLayer>
                </a14:imgProps>
              </a:ext>
            </a:extLst>
          </a:blip>
          <a:stretch>
            <a:fillRect/>
          </a:stretch>
        </p:blipFill>
        <p:spPr>
          <a:xfrm>
            <a:off x="7581000" y="3018455"/>
            <a:ext cx="4118501" cy="4118501"/>
          </a:xfrm>
          <a:prstGeom prst="rect">
            <a:avLst/>
          </a:prstGeom>
        </p:spPr>
      </p:pic>
      <p:grpSp>
        <p:nvGrpSpPr>
          <p:cNvPr id="20" name="Group 19">
            <a:extLst>
              <a:ext uri="{FF2B5EF4-FFF2-40B4-BE49-F238E27FC236}">
                <a16:creationId xmlns:a16="http://schemas.microsoft.com/office/drawing/2014/main" id="{2730D606-E08C-5647-AF10-16821CC9F505}"/>
              </a:ext>
            </a:extLst>
          </p:cNvPr>
          <p:cNvGrpSpPr/>
          <p:nvPr/>
        </p:nvGrpSpPr>
        <p:grpSpPr>
          <a:xfrm>
            <a:off x="-123137" y="2017275"/>
            <a:ext cx="4754720" cy="1276709"/>
            <a:chOff x="1816706" y="-588895"/>
            <a:chExt cx="4754720" cy="1276709"/>
          </a:xfrm>
        </p:grpSpPr>
        <p:sp>
          <p:nvSpPr>
            <p:cNvPr id="21" name="Rectangle: Rounded Corners 4">
              <a:extLst>
                <a:ext uri="{FF2B5EF4-FFF2-40B4-BE49-F238E27FC236}">
                  <a16:creationId xmlns:a16="http://schemas.microsoft.com/office/drawing/2014/main" id="{C271B57C-2712-B44D-B226-3066C34927FF}"/>
                </a:ext>
              </a:extLst>
            </p:cNvPr>
            <p:cNvSpPr/>
            <p:nvPr/>
          </p:nvSpPr>
          <p:spPr>
            <a:xfrm>
              <a:off x="1929264" y="23017"/>
              <a:ext cx="3739771" cy="6647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27" name="文本框 14">
              <a:extLst>
                <a:ext uri="{FF2B5EF4-FFF2-40B4-BE49-F238E27FC236}">
                  <a16:creationId xmlns:a16="http://schemas.microsoft.com/office/drawing/2014/main" id="{0E5B252E-70CD-E142-94E9-C6952DD56884}"/>
                </a:ext>
              </a:extLst>
            </p:cNvPr>
            <p:cNvSpPr txBox="1"/>
            <p:nvPr/>
          </p:nvSpPr>
          <p:spPr>
            <a:xfrm>
              <a:off x="1816706" y="-588895"/>
              <a:ext cx="4754720"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FFC000">
                      <a:lumMod val="50000"/>
                    </a:srgbClr>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3</a:t>
              </a:r>
              <a:r>
                <a:rPr kumimoji="0" lang="vi-VN" altLang="zh-CN"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Đọc diễn cảm</a:t>
              </a:r>
              <a:endParaRPr kumimoji="0" lang="zh-CN" altLang="en-US"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sp>
        <p:nvSpPr>
          <p:cNvPr id="4" name="Rectangle 3">
            <a:extLst>
              <a:ext uri="{FF2B5EF4-FFF2-40B4-BE49-F238E27FC236}">
                <a16:creationId xmlns:a16="http://schemas.microsoft.com/office/drawing/2014/main" id="{D5AD4945-5B4A-8446-A53E-0F126E926A77}"/>
              </a:ext>
            </a:extLst>
          </p:cNvPr>
          <p:cNvSpPr/>
          <p:nvPr/>
        </p:nvSpPr>
        <p:spPr>
          <a:xfrm>
            <a:off x="888273" y="3003910"/>
            <a:ext cx="534270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Giọng</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hồi</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hương</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da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diết</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chân</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thành</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sâu</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lắng</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a:t>
            </a:r>
          </a:p>
        </p:txBody>
      </p:sp>
    </p:spTree>
    <p:extLst>
      <p:ext uri="{BB962C8B-B14F-4D97-AF65-F5344CB8AC3E}">
        <p14:creationId xmlns:p14="http://schemas.microsoft.com/office/powerpoint/2010/main" val="207054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B5238D2-8B8D-F64D-BF28-B322CE4AF479}"/>
              </a:ext>
            </a:extLst>
          </p:cNvPr>
          <p:cNvSpPr/>
          <p:nvPr/>
        </p:nvSpPr>
        <p:spPr>
          <a:xfrm>
            <a:off x="1013054" y="267633"/>
            <a:ext cx="5651695"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pic>
        <p:nvPicPr>
          <p:cNvPr id="10" name="图片 3">
            <a:extLst>
              <a:ext uri="{FF2B5EF4-FFF2-40B4-BE49-F238E27FC236}">
                <a16:creationId xmlns:a16="http://schemas.microsoft.com/office/drawing/2014/main" id="{7C30E9B5-C93F-E64F-A311-2F43AA5284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6278" y="1854171"/>
            <a:ext cx="3527902" cy="3527902"/>
          </a:xfrm>
          <a:prstGeom prst="rect">
            <a:avLst/>
          </a:prstGeom>
        </p:spPr>
      </p:pic>
      <p:sp>
        <p:nvSpPr>
          <p:cNvPr id="11" name="文本框 3">
            <a:extLst>
              <a:ext uri="{FF2B5EF4-FFF2-40B4-BE49-F238E27FC236}">
                <a16:creationId xmlns:a16="http://schemas.microsoft.com/office/drawing/2014/main" id="{2DF36CD2-4944-7B45-9D73-D13D80C9C9F7}"/>
              </a:ext>
            </a:extLst>
          </p:cNvPr>
          <p:cNvSpPr txBox="1"/>
          <p:nvPr/>
        </p:nvSpPr>
        <p:spPr>
          <a:xfrm>
            <a:off x="1638393" y="3307974"/>
            <a:ext cx="26436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C06A0E"/>
                </a:solidFill>
                <a:effectLst/>
                <a:uLnTx/>
                <a:uFillTx/>
                <a:latin typeface="SVN-Rosalinda" pitchFamily="2" charset="77"/>
                <a:ea typeface="微软雅黑"/>
                <a:cs typeface="+mn-cs"/>
              </a:rPr>
              <a:t>Nhớ đồng</a:t>
            </a:r>
          </a:p>
        </p:txBody>
      </p:sp>
      <p:sp>
        <p:nvSpPr>
          <p:cNvPr id="15" name="文本框 8">
            <a:extLst>
              <a:ext uri="{FF2B5EF4-FFF2-40B4-BE49-F238E27FC236}">
                <a16:creationId xmlns:a16="http://schemas.microsoft.com/office/drawing/2014/main" id="{F7CD656C-2782-CA41-8D7B-E397C46031C3}"/>
              </a:ext>
            </a:extLst>
          </p:cNvPr>
          <p:cNvSpPr txBox="1"/>
          <p:nvPr/>
        </p:nvSpPr>
        <p:spPr>
          <a:xfrm>
            <a:off x="2196723" y="2592812"/>
            <a:ext cx="153760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rPr>
              <a:t>Tố Hữu</a:t>
            </a:r>
            <a:endParaRPr kumimoji="0" lang="zh-CN" altLang="en-US"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endParaRPr>
          </a:p>
        </p:txBody>
      </p:sp>
      <p:sp>
        <p:nvSpPr>
          <p:cNvPr id="12" name="îsḷîḑê">
            <a:extLst>
              <a:ext uri="{FF2B5EF4-FFF2-40B4-BE49-F238E27FC236}">
                <a16:creationId xmlns:a16="http://schemas.microsoft.com/office/drawing/2014/main" id="{44751CA6-42F2-2241-B119-B5233792EC5B}"/>
              </a:ext>
            </a:extLst>
          </p:cNvPr>
          <p:cNvSpPr/>
          <p:nvPr/>
        </p:nvSpPr>
        <p:spPr>
          <a:xfrm>
            <a:off x="6205653" y="1900348"/>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1</a:t>
            </a:r>
          </a:p>
        </p:txBody>
      </p:sp>
      <p:sp>
        <p:nvSpPr>
          <p:cNvPr id="14" name="îsḷîḑê">
            <a:extLst>
              <a:ext uri="{FF2B5EF4-FFF2-40B4-BE49-F238E27FC236}">
                <a16:creationId xmlns:a16="http://schemas.microsoft.com/office/drawing/2014/main" id="{9837362A-33E5-B049-BF0E-27DE09B89DE0}"/>
              </a:ext>
            </a:extLst>
          </p:cNvPr>
          <p:cNvSpPr/>
          <p:nvPr/>
        </p:nvSpPr>
        <p:spPr>
          <a:xfrm>
            <a:off x="6201717" y="2779256"/>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2</a:t>
            </a:r>
          </a:p>
        </p:txBody>
      </p:sp>
      <p:sp>
        <p:nvSpPr>
          <p:cNvPr id="18" name="îsḷîḑê">
            <a:extLst>
              <a:ext uri="{FF2B5EF4-FFF2-40B4-BE49-F238E27FC236}">
                <a16:creationId xmlns:a16="http://schemas.microsoft.com/office/drawing/2014/main" id="{BF1AB8BD-ED04-FB4B-971E-CD473AD988A0}"/>
              </a:ext>
            </a:extLst>
          </p:cNvPr>
          <p:cNvSpPr/>
          <p:nvPr/>
        </p:nvSpPr>
        <p:spPr>
          <a:xfrm>
            <a:off x="7023285" y="1930909"/>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Hình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ảnh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quê</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hương</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20" name="îsḷîḑê">
            <a:extLst>
              <a:ext uri="{FF2B5EF4-FFF2-40B4-BE49-F238E27FC236}">
                <a16:creationId xmlns:a16="http://schemas.microsoft.com/office/drawing/2014/main" id="{5E1654CB-7C31-C94C-A55A-14A2CFFA1F0F}"/>
              </a:ext>
            </a:extLst>
          </p:cNvPr>
          <p:cNvSpPr/>
          <p:nvPr/>
        </p:nvSpPr>
        <p:spPr>
          <a:xfrm>
            <a:off x="7036348" y="2783605"/>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đề</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và</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cảm</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hứng</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đạo</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Tree>
    <p:extLst>
      <p:ext uri="{BB962C8B-B14F-4D97-AF65-F5344CB8AC3E}">
        <p14:creationId xmlns:p14="http://schemas.microsoft.com/office/powerpoint/2010/main" val="2643952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Effect transition="in" filter="fade">
                                      <p:cBhvr>
                                        <p:cTn id="16" dur="1000"/>
                                        <p:tgtEl>
                                          <p:spTgt spid="14"/>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Effect transition="in" filter="fade">
                                      <p:cBhvr>
                                        <p:cTn id="22" dur="1000"/>
                                        <p:tgtEl>
                                          <p:spTgt spid="1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Effect transition="in" filter="fade">
                                      <p:cBhvr>
                                        <p:cTn id="2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3A3E7E-14B0-49FD-B199-BA526EF8E5C8}"/>
              </a:ext>
            </a:extLst>
          </p:cNvPr>
          <p:cNvSpPr>
            <a:spLocks noGrp="1"/>
          </p:cNvSpPr>
          <p:nvPr>
            <p:ph type="title"/>
          </p:nvPr>
        </p:nvSpPr>
        <p:spPr>
          <a:xfrm>
            <a:off x="5495755" y="118593"/>
            <a:ext cx="6071643" cy="1454051"/>
          </a:xfrm>
        </p:spPr>
        <p:txBody>
          <a:bodyPr>
            <a:normAutofit/>
          </a:bodyPr>
          <a:lstStyle/>
          <a:p>
            <a:r>
              <a:rPr lang="en-BZ" sz="3200" b="1" dirty="0">
                <a:solidFill>
                  <a:srgbClr val="000000"/>
                </a:solidFill>
                <a:latin typeface="Arial" panose="020B0604020202020204" pitchFamily="34" charset="0"/>
                <a:cs typeface="Arial" panose="020B0604020202020204" pitchFamily="34" charset="0"/>
                <a:sym typeface="Arial" panose="020B0604020202020204" pitchFamily="34" charset="0"/>
              </a:rPr>
              <a:t>HOẠT ĐỘNG NHÓM</a:t>
            </a:r>
          </a:p>
        </p:txBody>
      </p:sp>
      <p:pic>
        <p:nvPicPr>
          <p:cNvPr id="5" name="Chỗ dành sẵn cho Nội dung 4" descr="Ảnh có chứa vẽ&#10;&#10;Mô tả được tạo tự động">
            <a:extLst>
              <a:ext uri="{FF2B5EF4-FFF2-40B4-BE49-F238E27FC236}">
                <a16:creationId xmlns:a16="http://schemas.microsoft.com/office/drawing/2014/main" id="{4ECBA689-DC00-4570-A562-10E053FA11A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597" r="19913"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 name="Content Placeholder 8">
            <a:extLst>
              <a:ext uri="{FF2B5EF4-FFF2-40B4-BE49-F238E27FC236}">
                <a16:creationId xmlns:a16="http://schemas.microsoft.com/office/drawing/2014/main" id="{0CD3F783-6B7B-4F7A-A13F-710011536804}"/>
              </a:ext>
            </a:extLst>
          </p:cNvPr>
          <p:cNvSpPr>
            <a:spLocks noGrp="1"/>
          </p:cNvSpPr>
          <p:nvPr>
            <p:ph idx="1"/>
          </p:nvPr>
        </p:nvSpPr>
        <p:spPr>
          <a:xfrm>
            <a:off x="5614876" y="922548"/>
            <a:ext cx="6577104" cy="2792524"/>
          </a:xfrm>
        </p:spPr>
        <p:txBody>
          <a:bodyPr anchor="ctr">
            <a:normAutofit/>
          </a:bodyPr>
          <a:lstStyle/>
          <a:p>
            <a:r>
              <a:rPr lang="en-US" dirty="0"/>
              <a:t>Tìm hiểu hình ảnh quê hương thông qua các yếu tố nghệ thuật và tác dụng.</a:t>
            </a:r>
          </a:p>
          <a:p>
            <a:r>
              <a:rPr lang="en-US" dirty="0"/>
              <a:t>Tìm hiểu chủ đề và cảm hứng chủ đạo trong bài thơ.</a:t>
            </a:r>
          </a:p>
          <a:p>
            <a:endParaRPr lang="en-US" sz="2400" i="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Table 2"/>
          <p:cNvGraphicFramePr>
            <a:graphicFrameLocks noGrp="1"/>
          </p:cNvGraphicFramePr>
          <p:nvPr>
            <p:extLst/>
          </p:nvPr>
        </p:nvGraphicFramePr>
        <p:xfrm>
          <a:off x="6244046" y="3161211"/>
          <a:ext cx="5509623" cy="3931920"/>
        </p:xfrm>
        <a:graphic>
          <a:graphicData uri="http://schemas.openxmlformats.org/drawingml/2006/table">
            <a:tbl>
              <a:tblPr firstRow="1" bandRow="1">
                <a:tableStyleId>{93296810-A885-4BE3-A3E7-6D5BEEA58F35}</a:tableStyleId>
              </a:tblPr>
              <a:tblGrid>
                <a:gridCol w="5509623">
                  <a:extLst>
                    <a:ext uri="{9D8B030D-6E8A-4147-A177-3AD203B41FA5}">
                      <a16:colId xmlns:a16="http://schemas.microsoft.com/office/drawing/2014/main" val="162769365"/>
                    </a:ext>
                  </a:extLst>
                </a:gridCol>
              </a:tblGrid>
              <a:tr h="2731346">
                <a:tc>
                  <a:txBody>
                    <a:bodyPr/>
                    <a:lstStyle/>
                    <a:p>
                      <a:r>
                        <a:rPr lang="en-US" sz="2800" kern="1200" dirty="0">
                          <a:solidFill>
                            <a:schemeClr val="tx1"/>
                          </a:solidFill>
                          <a:effectLst/>
                          <a:latin typeface="#9Slide03 FS Neusa Regular" panose="00000500000000000000" pitchFamily="2" charset="0"/>
                        </a:rPr>
                        <a:t>- Tiêu chí đánh giá:</a:t>
                      </a:r>
                    </a:p>
                    <a:p>
                      <a:pPr lvl="0"/>
                      <a:r>
                        <a:rPr lang="en-US" sz="2800" kern="1200" dirty="0">
                          <a:solidFill>
                            <a:schemeClr val="tx1"/>
                          </a:solidFill>
                          <a:effectLst/>
                          <a:latin typeface="#9Slide03 FS Neusa Regular" panose="00000500000000000000" pitchFamily="2" charset="0"/>
                        </a:rPr>
                        <a:t>NỘI DUNG: truyền tải nội dung cơ bản, trọng tâm (4đ)</a:t>
                      </a:r>
                    </a:p>
                    <a:p>
                      <a:pPr lvl="0"/>
                      <a:r>
                        <a:rPr lang="en-US" sz="2800" kern="1200" dirty="0">
                          <a:solidFill>
                            <a:schemeClr val="tx1"/>
                          </a:solidFill>
                          <a:effectLst/>
                          <a:latin typeface="#9Slide03 FS Neusa Regular" panose="00000500000000000000" pitchFamily="2" charset="0"/>
                        </a:rPr>
                        <a:t>HÌNH THỨC: rõ ràng, đặc sắc, sáng tạo (4đ)</a:t>
                      </a:r>
                    </a:p>
                    <a:p>
                      <a:pPr lvl="0"/>
                      <a:r>
                        <a:rPr lang="en-US" sz="2800" kern="1200" dirty="0">
                          <a:solidFill>
                            <a:schemeClr val="tx1"/>
                          </a:solidFill>
                          <a:effectLst/>
                          <a:latin typeface="#9Slide03 FS Neusa Regular" panose="00000500000000000000" pitchFamily="2" charset="0"/>
                        </a:rPr>
                        <a:t>THUYẾT TRÌNH: tự tin, rõ ràng, lôi cuốn (2đ)</a:t>
                      </a:r>
                    </a:p>
                    <a:p>
                      <a:endParaRPr lang="en-US" sz="2800" dirty="0">
                        <a:solidFill>
                          <a:schemeClr val="tx1"/>
                        </a:solidFill>
                        <a:latin typeface="#9Slide03 FS Neusa Regular" panose="00000500000000000000" pitchFamily="2" charset="0"/>
                      </a:endParaRPr>
                    </a:p>
                  </a:txBody>
                  <a:tcPr/>
                </a:tc>
                <a:extLst>
                  <a:ext uri="{0D108BD9-81ED-4DB2-BD59-A6C34878D82A}">
                    <a16:rowId xmlns:a16="http://schemas.microsoft.com/office/drawing/2014/main" val="3829218565"/>
                  </a:ext>
                </a:extLst>
              </a:tr>
            </a:tbl>
          </a:graphicData>
        </a:graphic>
      </p:graphicFrame>
    </p:spTree>
    <p:extLst>
      <p:ext uri="{BB962C8B-B14F-4D97-AF65-F5344CB8AC3E}">
        <p14:creationId xmlns:p14="http://schemas.microsoft.com/office/powerpoint/2010/main" val="29872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983</Words>
  <Application>Microsoft Office PowerPoint</Application>
  <PresentationFormat>Widescreen</PresentationFormat>
  <Paragraphs>113</Paragraphs>
  <Slides>16</Slides>
  <Notes>8</Notes>
  <HiddenSlides>0</HiddenSlides>
  <MMClips>1</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16</vt:i4>
      </vt:variant>
    </vt:vector>
  </HeadingPairs>
  <TitlesOfParts>
    <vt:vector size="40" baseType="lpstr">
      <vt:lpstr>微软雅黑</vt:lpstr>
      <vt:lpstr>#9Slide03 Ample</vt:lpstr>
      <vt:lpstr>#9Slide03 FS Neusa Regular</vt:lpstr>
      <vt:lpstr>Aachen</vt:lpstr>
      <vt:lpstr>Arial</vt:lpstr>
      <vt:lpstr>Calibri</vt:lpstr>
      <vt:lpstr>Calibri Light</vt:lpstr>
      <vt:lpstr>Courier New</vt:lpstr>
      <vt:lpstr>等线</vt:lpstr>
      <vt:lpstr>HLT Gioviale</vt:lpstr>
      <vt:lpstr>Kaufmann</vt:lpstr>
      <vt:lpstr>LinoScript</vt:lpstr>
      <vt:lpstr>Open Sans</vt:lpstr>
      <vt:lpstr>SVN-Apple</vt:lpstr>
      <vt:lpstr>SVN-Bear</vt:lpstr>
      <vt:lpstr>SVN-Blenda Script</vt:lpstr>
      <vt:lpstr>SVN-KG Ten Thousand Reasons</vt:lpstr>
      <vt:lpstr>SVN-Nexa Rush Script</vt:lpstr>
      <vt:lpstr>SVN-Rosalinda</vt:lpstr>
      <vt:lpstr>Times New Roman</vt:lpstr>
      <vt:lpstr>UTM Brewers KT</vt:lpstr>
      <vt:lpstr>Wingdings</vt:lpstr>
      <vt:lpstr>字魂59号-创粗黑</vt:lpstr>
      <vt:lpstr>Office Theme</vt:lpstr>
      <vt:lpstr>PowerPoint Presentation</vt:lpstr>
      <vt:lpstr>PowerPoint Presentation</vt:lpstr>
      <vt:lpstr>PowerPoint Presentation</vt:lpstr>
      <vt:lpstr>I. Chuẩn bị đọc</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LUYỆN TẬP</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Nguyen</dc:creator>
  <cp:lastModifiedBy>Van Nguyen</cp:lastModifiedBy>
  <cp:revision>6</cp:revision>
  <dcterms:created xsi:type="dcterms:W3CDTF">2023-08-19T13:25:41Z</dcterms:created>
  <dcterms:modified xsi:type="dcterms:W3CDTF">2023-08-24T04:26:14Z</dcterms:modified>
</cp:coreProperties>
</file>